
<file path=[Content_Types].xml><?xml version="1.0" encoding="utf-8"?>
<Types xmlns="http://schemas.openxmlformats.org/package/2006/content-types">
  <Override PartName="/ppt/notesSlides/notesSlide31.xml" ContentType="application/vnd.openxmlformats-officedocument.presentationml.notesSlide+xml"/>
  <Override PartName="/ppt/slides/slide68.xml" ContentType="application/vnd.openxmlformats-officedocument.presentationml.slide+xml"/>
  <Override PartName="/ppt/notesSlides/notesSlide22.xml" ContentType="application/vnd.openxmlformats-officedocument.presentationml.notesSlide+xml"/>
  <Override PartName="/ppt/slides/slide22.xml" ContentType="application/vnd.openxmlformats-officedocument.presentationml.slide+xml"/>
  <Override PartName="/ppt/slides/slide28.xml" ContentType="application/vnd.openxmlformats-officedocument.presentationml.slide+xml"/>
  <Override PartName="/ppt/slides/slide66.xml" ContentType="application/vnd.openxmlformats-officedocument.presentationml.slide+xml"/>
  <Override PartName="/ppt/notesSlides/notesSlide11.xml" ContentType="application/vnd.openxmlformats-officedocument.presentationml.notesSlide+xml"/>
  <Override PartName="/docProps/app.xml" ContentType="application/vnd.openxmlformats-officedocument.extended-properties+xml"/>
  <Override PartName="/ppt/slides/slide30.xml" ContentType="application/vnd.openxmlformats-officedocument.presentationml.slide+xml"/>
  <Override PartName="/ppt/notesSlides/notesSlide9.xml" ContentType="application/vnd.openxmlformats-officedocument.presentationml.notesSlide+xml"/>
  <Override PartName="/ppt/slides/slide36.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47.xml" ContentType="application/vnd.openxmlformats-officedocument.presentationml.slide+xml"/>
  <Override PartName="/ppt/theme/theme3.xml" ContentType="application/vnd.openxmlformats-officedocument.theme+xml"/>
  <Override PartName="/ppt/notesSlides/notesSlide16.xml" ContentType="application/vnd.openxmlformats-officedocument.presentationml.notesSlide+xml"/>
  <Override PartName="/ppt/notesSlides/notesSlide32.xml" ContentType="application/vnd.openxmlformats-officedocument.presentationml.notesSlide+xml"/>
  <Override PartName="/ppt/slides/slide21.xml" ContentType="application/vnd.openxmlformats-officedocument.presentationml.slide+xml"/>
  <Override PartName="/ppt/slides/slide23.xml" ContentType="application/vnd.openxmlformats-officedocument.presentationml.slide+xml"/>
  <Override PartName="/ppt/slides/slide52.xml" ContentType="application/vnd.openxmlformats-officedocument.presentationml.slide+xml"/>
  <Override PartName="/ppt/slides/slide1.xml" ContentType="application/vnd.openxmlformats-officedocument.presentationml.slide+xml"/>
  <Override PartName="/ppt/slides/slide51.xml" ContentType="application/vnd.openxmlformats-officedocument.presentationml.slide+xml"/>
  <Override PartName="/ppt/slides/slide7.xml" ContentType="application/vnd.openxmlformats-officedocument.presentationml.slide+xml"/>
  <Override PartName="/ppt/slides/slide62.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notesSlides/notesSlide15.xml" ContentType="application/vnd.openxmlformats-officedocument.presentationml.notesSlide+xml"/>
  <Override PartName="/ppt/notesSlides/notesSlide4.xml" ContentType="application/vnd.openxmlformats-officedocument.presentationml.notesSlide+xml"/>
  <Override PartName="/ppt/notesSlides/notesSlide41.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notesSlides/notesSlide23.xml" ContentType="application/vnd.openxmlformats-officedocument.presentationml.notesSlide+xml"/>
  <Override PartName="/ppt/notesSlides/notesSlide17.xml" ContentType="application/vnd.openxmlformats-officedocument.presentationml.notesSlide+xml"/>
  <Override PartName="/ppt/notesSlides/notesSlide42.xml" ContentType="application/vnd.openxmlformats-officedocument.presentationml.notesSlide+xml"/>
  <Override PartName="/ppt/notesSlides/notesSlide35.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notesSlides/notesSlide13.xml" ContentType="application/vnd.openxmlformats-officedocument.presentationml.notesSlide+xml"/>
  <Override PartName="/ppt/notesSlides/notesSlide1.xml" ContentType="application/vnd.openxmlformats-officedocument.presentationml.notesSlide+xml"/>
  <Override PartName="/ppt/slides/slide61.xml" ContentType="application/vnd.openxmlformats-officedocument.presentationml.slide+xml"/>
  <Override PartName="/ppt/slides/slide43.xml" ContentType="application/vnd.openxmlformats-officedocument.presentationml.slide+xml"/>
  <Override PartName="/ppt/slides/slide37.xml" ContentType="application/vnd.openxmlformats-officedocument.presentationml.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notesSlides/notesSlide18.xml" ContentType="application/vnd.openxmlformats-officedocument.presentationml.notesSlide+xml"/>
  <Override PartName="/ppt/slides/slide27.xml" ContentType="application/vnd.openxmlformats-officedocument.presentationml.slide+xml"/>
  <Override PartName="/docProps/core.xml" ContentType="application/vnd.openxmlformats-package.core-properties+xml"/>
  <Override PartName="/ppt/slides/slide56.xml" ContentType="application/vnd.openxmlformats-officedocument.presentationml.slide+xml"/>
  <Override PartName="/ppt/slides/slide31.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Override PartName="/ppt/notesSlides/notesSlide39.xml" ContentType="application/vnd.openxmlformats-officedocument.presentationml.notesSlide+xml"/>
  <Override PartName="/ppt/slides/slide53.xml" ContentType="application/vnd.openxmlformats-officedocument.presentationml.slide+xml"/>
  <Override PartName="/ppt/notesSlides/notesSlide24.xml" ContentType="application/vnd.openxmlformats-officedocument.presentationml.notesSlide+xml"/>
  <Override PartName="/ppt/slides/slide55.xml" ContentType="application/vnd.openxmlformats-officedocument.presentationml.slide+xml"/>
  <Override PartName="/ppt/slides/slide67.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46.xml" ContentType="application/vnd.openxmlformats-officedocument.presentationml.slide+xml"/>
  <Override PartName="/ppt/notesSlides/notesSlide2.xml" ContentType="application/vnd.openxmlformats-officedocument.presentationml.notesSlide+xml"/>
  <Override PartName="/ppt/notesSlides/notesSlide14.xml" ContentType="application/vnd.openxmlformats-officedocument.presentationml.notesSlide+xml"/>
  <Override PartName="/ppt/notesSlides/notesSlide28.xml" ContentType="application/vnd.openxmlformats-officedocument.presentationml.notesSlide+xml"/>
  <Override PartName="/ppt/theme/theme2.xml" ContentType="application/vnd.openxmlformats-officedocument.theme+xml"/>
  <Override PartName="/ppt/notesSlides/notesSlide27.xml" ContentType="application/vnd.openxmlformats-officedocument.presentationml.notesSlide+xml"/>
  <Override PartName="/ppt/slides/slide2.xml" ContentType="application/vnd.openxmlformats-officedocument.presentationml.slide+xml"/>
  <Override PartName="/ppt/notesSlides/notesSlide25.xml" ContentType="application/vnd.openxmlformats-officedocument.presentationml.notesSlide+xml"/>
  <Override PartName="/ppt/slides/slide35.xml" ContentType="application/vnd.openxmlformats-officedocument.presentationml.slide+xml"/>
  <Override PartName="/ppt/slides/slide42.xml" ContentType="application/vnd.openxmlformats-officedocument.presentationml.slide+xml"/>
  <Override PartName="/ppt/notesSlides/notesSlide40.xml" ContentType="application/vnd.openxmlformats-officedocument.presentationml.notesSlide+xml"/>
  <Override PartName="/ppt/slides/slide45.xml" ContentType="application/vnd.openxmlformats-officedocument.presentationml.slide+xml"/>
  <Override PartName="/ppt/notesSlides/notesSlide34.xml" ContentType="application/vnd.openxmlformats-officedocument.presentationml.notesSlide+xml"/>
  <Override PartName="/ppt/notesSlides/notesSlide38.xml" ContentType="application/vnd.openxmlformats-officedocument.presentationml.notesSlide+xml"/>
  <Override PartName="/ppt/notesSlides/notesSlide21.xml" ContentType="application/vnd.openxmlformats-officedocument.presentationml.notesSlide+xml"/>
  <Override PartName="/ppt/slides/slide50.xml" ContentType="application/vnd.openxmlformats-officedocument.presentationml.slide+xml"/>
  <Override PartName="/ppt/slides/slide54.xml" ContentType="application/vnd.openxmlformats-officedocument.presentationml.slide+xml"/>
  <Override PartName="/ppt/slides/slide57.xml" ContentType="application/vnd.openxmlformats-officedocument.presentationml.slide+xml"/>
  <Override PartName="/ppt/notesSlides/notesSlide3.xml" ContentType="application/vnd.openxmlformats-officedocument.presentationml.notesSlide+xml"/>
  <Override PartName="/ppt/notesSlides/notesSlide29.xml" ContentType="application/vnd.openxmlformats-officedocument.presentationml.notesSlide+xml"/>
  <Override PartName="/ppt/notesSlides/notesSlide36.xml" ContentType="application/vnd.openxmlformats-officedocument.presentationml.notesSlide+xml"/>
  <Override PartName="/ppt/slides/slide58.xml" ContentType="application/vnd.openxmlformats-officedocument.presentationml.slide+xml"/>
  <Default Extension="xml" ContentType="application/xml"/>
  <Override PartName="/ppt/slides/slide26.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s/slide25.xml" ContentType="application/vnd.openxmlformats-officedocument.presentationml.slide+xml"/>
  <Override PartName="/ppt/notesSlides/notesSlide19.xml" ContentType="application/vnd.openxmlformats-officedocument.presentationml.notesSlide+xml"/>
  <Override PartName="/ppt/slides/slide63.xml" ContentType="application/vnd.openxmlformats-officedocument.presentationml.slide+xml"/>
  <Override PartName="/ppt/slides/slide14.xml" ContentType="application/vnd.openxmlformats-officedocument.presentationml.slide+xml"/>
  <Override PartName="/ppt/slides/slide40.xml" ContentType="application/vnd.openxmlformats-officedocument.presentationml.slide+xml"/>
  <Override PartName="/ppt/slides/slide34.xml" ContentType="application/vnd.openxmlformats-officedocument.presentationml.slide+xml"/>
  <Override PartName="/ppt/notesSlides/notesSlide26.xml" ContentType="application/vnd.openxmlformats-officedocument.presentationml.notesSlide+xml"/>
  <Override PartName="/ppt/slides/slide44.xml" ContentType="application/vnd.openxmlformats-officedocument.presentationml.slide+xml"/>
  <Override PartName="/ppt/notesSlides/notesSlide12.xml" ContentType="application/vnd.openxmlformats-officedocument.presentationml.notesSlide+xml"/>
  <Override PartName="/ppt/notesSlides/notesSlide37.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slides/slide49.xml" ContentType="application/vnd.openxmlformats-officedocument.presentationml.slide+xml"/>
  <Override PartName="/ppt/slideLayouts/slideLayout1.xml" ContentType="application/vnd.openxmlformats-officedocument.presentationml.slideLayout+xml"/>
  <Override PartName="/ppt/slides/slide48.xml" ContentType="application/vnd.openxmlformats-officedocument.presentationml.slide+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s/slide59.xml" ContentType="application/vnd.openxmlformats-officedocument.presentationml.slide+xml"/>
  <Default Extension="jpeg" ContentType="image/jpeg"/>
  <Override PartName="/ppt/slides/slide64.xml" ContentType="application/vnd.openxmlformats-officedocument.presentationml.slide+xml"/>
  <Override PartName="/ppt/notesSlides/notesSlide33.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notesSlides/notesSlide8.xml" ContentType="application/vnd.openxmlformats-officedocument.presentationml.notesSlide+xml"/>
  <Override PartName="/ppt/slides/slide8.xml" ContentType="application/vnd.openxmlformats-officedocument.presentationml.slide+xml"/>
  <Override PartName="/ppt/slides/slide15.xml" ContentType="application/vnd.openxmlformats-officedocument.presentationml.slide+xml"/>
  <Default Extension="rels" ContentType="application/vnd.openxmlformats-package.relationships+xml"/>
  <Override PartName="/ppt/slides/slide9.xml" ContentType="application/vnd.openxmlformats-officedocument.presentationml.slide+xml"/>
  <Override PartName="/ppt/slides/slide60.xml" ContentType="application/vnd.openxmlformats-officedocument.presentationml.slide+xml"/>
  <Override PartName="/ppt/slides/slide24.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notesSlides/notesSlide30.xml" ContentType="application/vnd.openxmlformats-officedocument.presentationml.notesSlide+xml"/>
  <Override PartName="/ppt/slides/slide6.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notesSlides/notesSlide20.xml" ContentType="application/vnd.openxmlformats-officedocument.presentationml.notes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notesMasterIdLst>
    <p:notesMasterId r:id="rId70"/>
  </p:notesMasterIdLst>
  <p:handoutMasterIdLst>
    <p:handoutMasterId r:id="rId71"/>
  </p:handoutMasterIdLst>
  <p:sldIdLst>
    <p:sldId id="296" r:id="rId2"/>
    <p:sldId id="256" r:id="rId3"/>
    <p:sldId id="304" r:id="rId4"/>
    <p:sldId id="258" r:id="rId5"/>
    <p:sldId id="260" r:id="rId6"/>
    <p:sldId id="282" r:id="rId7"/>
    <p:sldId id="264" r:id="rId8"/>
    <p:sldId id="305" r:id="rId9"/>
    <p:sldId id="285" r:id="rId10"/>
    <p:sldId id="265" r:id="rId11"/>
    <p:sldId id="286" r:id="rId12"/>
    <p:sldId id="288" r:id="rId13"/>
    <p:sldId id="257" r:id="rId14"/>
    <p:sldId id="276" r:id="rId15"/>
    <p:sldId id="274" r:id="rId16"/>
    <p:sldId id="275" r:id="rId17"/>
    <p:sldId id="297" r:id="rId18"/>
    <p:sldId id="290" r:id="rId19"/>
    <p:sldId id="291" r:id="rId20"/>
    <p:sldId id="262" r:id="rId21"/>
    <p:sldId id="261" r:id="rId22"/>
    <p:sldId id="259" r:id="rId23"/>
    <p:sldId id="289" r:id="rId24"/>
    <p:sldId id="269" r:id="rId25"/>
    <p:sldId id="287" r:id="rId26"/>
    <p:sldId id="267" r:id="rId27"/>
    <p:sldId id="263" r:id="rId28"/>
    <p:sldId id="273" r:id="rId29"/>
    <p:sldId id="277" r:id="rId30"/>
    <p:sldId id="272" r:id="rId31"/>
    <p:sldId id="271" r:id="rId32"/>
    <p:sldId id="295" r:id="rId33"/>
    <p:sldId id="294" r:id="rId34"/>
    <p:sldId id="306" r:id="rId35"/>
    <p:sldId id="284" r:id="rId36"/>
    <p:sldId id="283" r:id="rId37"/>
    <p:sldId id="281" r:id="rId38"/>
    <p:sldId id="278" r:id="rId39"/>
    <p:sldId id="307" r:id="rId40"/>
    <p:sldId id="279" r:id="rId41"/>
    <p:sldId id="311" r:id="rId42"/>
    <p:sldId id="298" r:id="rId43"/>
    <p:sldId id="333" r:id="rId44"/>
    <p:sldId id="308" r:id="rId45"/>
    <p:sldId id="301" r:id="rId46"/>
    <p:sldId id="299" r:id="rId47"/>
    <p:sldId id="313" r:id="rId48"/>
    <p:sldId id="334" r:id="rId49"/>
    <p:sldId id="302" r:id="rId50"/>
    <p:sldId id="335" r:id="rId51"/>
    <p:sldId id="336" r:id="rId52"/>
    <p:sldId id="330" r:id="rId53"/>
    <p:sldId id="337" r:id="rId54"/>
    <p:sldId id="317" r:id="rId55"/>
    <p:sldId id="340" r:id="rId56"/>
    <p:sldId id="341" r:id="rId57"/>
    <p:sldId id="342" r:id="rId58"/>
    <p:sldId id="280" r:id="rId59"/>
    <p:sldId id="338" r:id="rId60"/>
    <p:sldId id="339" r:id="rId61"/>
    <p:sldId id="320" r:id="rId62"/>
    <p:sldId id="321" r:id="rId63"/>
    <p:sldId id="322" r:id="rId64"/>
    <p:sldId id="324" r:id="rId65"/>
    <p:sldId id="325" r:id="rId66"/>
    <p:sldId id="327" r:id="rId67"/>
    <p:sldId id="331" r:id="rId68"/>
    <p:sldId id="332" r:id="rId69"/>
  </p:sldIdLst>
  <p:sldSz cx="9144000" cy="6858000" type="screen4x3"/>
  <p:notesSz cx="93726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clrMode="gray" scaleToFitPaper="1"/>
  <p:showPr loop="1" showNarration="1">
    <p:present/>
    <p:sldRg st="1" end="71"/>
    <p:penClr>
      <a:schemeClr val="accent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6190" autoAdjust="0"/>
    <p:restoredTop sz="72470" autoAdjust="0"/>
  </p:normalViewPr>
  <p:slideViewPr>
    <p:cSldViewPr>
      <p:cViewPr varScale="1">
        <p:scale>
          <a:sx n="97" d="100"/>
          <a:sy n="97" d="100"/>
        </p:scale>
        <p:origin x="-2640" y="-112"/>
      </p:cViewPr>
      <p:guideLst>
        <p:guide orient="horz" pos="1440"/>
        <p:guide pos="25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240"/>
    </p:cViewPr>
  </p:sorterViewPr>
  <p:gridSpacing cx="78028800" cy="78028800"/>
</p:viewPr>
</file>

<file path=ppt/_rels/presentation.xml.rels><?xml version="1.0" encoding="UTF-8" standalone="yes"?>
<Relationships xmlns="http://schemas.openxmlformats.org/package/2006/relationships"><Relationship Id="rId64" Type="http://schemas.openxmlformats.org/officeDocument/2006/relationships/slide" Target="slides/slide63.xml"/><Relationship Id="rId60" Type="http://schemas.openxmlformats.org/officeDocument/2006/relationships/slide" Target="slides/slide59.xml"/><Relationship Id="rId39" Type="http://schemas.openxmlformats.org/officeDocument/2006/relationships/slide" Target="slides/slide38.xml"/><Relationship Id="rId70" Type="http://schemas.openxmlformats.org/officeDocument/2006/relationships/notesMaster" Target="notesMasters/notesMaster1.xml"/><Relationship Id="rId7" Type="http://schemas.openxmlformats.org/officeDocument/2006/relationships/slide" Target="slides/slide6.xml"/><Relationship Id="rId43" Type="http://schemas.openxmlformats.org/officeDocument/2006/relationships/slide" Target="slides/slide42.xml"/><Relationship Id="rId74" Type="http://schemas.openxmlformats.org/officeDocument/2006/relationships/viewProps" Target="viewProps.xml"/><Relationship Id="rId25" Type="http://schemas.openxmlformats.org/officeDocument/2006/relationships/slide" Target="slides/slide24.xml"/><Relationship Id="rId10" Type="http://schemas.openxmlformats.org/officeDocument/2006/relationships/slide" Target="slides/slide9.xml"/><Relationship Id="rId50" Type="http://schemas.openxmlformats.org/officeDocument/2006/relationships/slide" Target="slides/slide49.xml"/><Relationship Id="rId63" Type="http://schemas.openxmlformats.org/officeDocument/2006/relationships/slide" Target="slides/slide62.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27" Type="http://schemas.openxmlformats.org/officeDocument/2006/relationships/slide" Target="slides/slide26.xml"/><Relationship Id="rId71" Type="http://schemas.openxmlformats.org/officeDocument/2006/relationships/handoutMaster" Target="handoutMasters/handoutMaster1.xml"/><Relationship Id="rId14" Type="http://schemas.openxmlformats.org/officeDocument/2006/relationships/slide" Target="slides/slide13.xml"/><Relationship Id="rId4" Type="http://schemas.openxmlformats.org/officeDocument/2006/relationships/slide" Target="slides/slide3.xml"/><Relationship Id="rId28" Type="http://schemas.openxmlformats.org/officeDocument/2006/relationships/slide" Target="slides/slide27.xml"/><Relationship Id="rId45" Type="http://schemas.openxmlformats.org/officeDocument/2006/relationships/slide" Target="slides/slide44.xml"/><Relationship Id="rId58" Type="http://schemas.openxmlformats.org/officeDocument/2006/relationships/slide" Target="slides/slide57.xml"/><Relationship Id="rId42" Type="http://schemas.openxmlformats.org/officeDocument/2006/relationships/slide" Target="slides/slide41.xml"/><Relationship Id="rId73" Type="http://schemas.openxmlformats.org/officeDocument/2006/relationships/presProps" Target="presProps.xml"/><Relationship Id="rId6" Type="http://schemas.openxmlformats.org/officeDocument/2006/relationships/slide" Target="slides/slide5.xml"/><Relationship Id="rId49" Type="http://schemas.openxmlformats.org/officeDocument/2006/relationships/slide" Target="slides/slide48.xml"/><Relationship Id="rId44" Type="http://schemas.openxmlformats.org/officeDocument/2006/relationships/slide" Target="slides/slide43.xml"/><Relationship Id="rId69" Type="http://schemas.openxmlformats.org/officeDocument/2006/relationships/slide" Target="slides/slide68.xml"/><Relationship Id="rId19" Type="http://schemas.openxmlformats.org/officeDocument/2006/relationships/slide" Target="slides/slide18.xml"/><Relationship Id="rId38" Type="http://schemas.openxmlformats.org/officeDocument/2006/relationships/slide" Target="slides/slide37.xml"/><Relationship Id="rId20" Type="http://schemas.openxmlformats.org/officeDocument/2006/relationships/slide" Target="slides/slide19.xml"/><Relationship Id="rId2" Type="http://schemas.openxmlformats.org/officeDocument/2006/relationships/slide" Target="slides/slide1.xml"/><Relationship Id="rId46" Type="http://schemas.openxmlformats.org/officeDocument/2006/relationships/slide" Target="slides/slide45.xml"/><Relationship Id="rId57" Type="http://schemas.openxmlformats.org/officeDocument/2006/relationships/slide" Target="slides/slide56.xml"/><Relationship Id="rId59" Type="http://schemas.openxmlformats.org/officeDocument/2006/relationships/slide" Target="slides/slide58.xml"/><Relationship Id="rId35" Type="http://schemas.openxmlformats.org/officeDocument/2006/relationships/slide" Target="slides/slide34.xml"/><Relationship Id="rId51" Type="http://schemas.openxmlformats.org/officeDocument/2006/relationships/slide" Target="slides/slide50.xml"/><Relationship Id="rId55" Type="http://schemas.openxmlformats.org/officeDocument/2006/relationships/slide" Target="slides/slide54.xml"/><Relationship Id="rId31" Type="http://schemas.openxmlformats.org/officeDocument/2006/relationships/slide" Target="slides/slide30.xml"/><Relationship Id="rId34" Type="http://schemas.openxmlformats.org/officeDocument/2006/relationships/slide" Target="slides/slide33.xml"/><Relationship Id="rId40" Type="http://schemas.openxmlformats.org/officeDocument/2006/relationships/slide" Target="slides/slide39.xml"/><Relationship Id="rId62" Type="http://schemas.openxmlformats.org/officeDocument/2006/relationships/slide" Target="slides/slide61.xml"/><Relationship Id="rId66" Type="http://schemas.openxmlformats.org/officeDocument/2006/relationships/slide" Target="slides/slide65.xml"/><Relationship Id="rId36" Type="http://schemas.openxmlformats.org/officeDocument/2006/relationships/slide" Target="slides/slide35.xml"/><Relationship Id="rId72" Type="http://schemas.openxmlformats.org/officeDocument/2006/relationships/printerSettings" Target="printerSettings/printerSettings1.bin"/><Relationship Id="rId1" Type="http://schemas.openxmlformats.org/officeDocument/2006/relationships/slideMaster" Target="slideMasters/slideMaster1.xml"/><Relationship Id="rId24" Type="http://schemas.openxmlformats.org/officeDocument/2006/relationships/slide" Target="slides/slide23.xml"/><Relationship Id="rId47" Type="http://schemas.openxmlformats.org/officeDocument/2006/relationships/slide" Target="slides/slide46.xml"/><Relationship Id="rId56" Type="http://schemas.openxmlformats.org/officeDocument/2006/relationships/slide" Target="slides/slide55.xml"/><Relationship Id="rId48" Type="http://schemas.openxmlformats.org/officeDocument/2006/relationships/slide" Target="slides/slide47.xml"/><Relationship Id="rId75"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slide" Target="slides/slide12.xml"/><Relationship Id="rId32" Type="http://schemas.openxmlformats.org/officeDocument/2006/relationships/slide" Target="slides/slide31.xml"/><Relationship Id="rId37" Type="http://schemas.openxmlformats.org/officeDocument/2006/relationships/slide" Target="slides/slide36.xml"/><Relationship Id="rId52" Type="http://schemas.openxmlformats.org/officeDocument/2006/relationships/slide" Target="slides/slide51.xml"/><Relationship Id="rId65" Type="http://schemas.openxmlformats.org/officeDocument/2006/relationships/slide" Target="slides/slide64.xml"/><Relationship Id="rId67" Type="http://schemas.openxmlformats.org/officeDocument/2006/relationships/slide" Target="slides/slide66.xml"/><Relationship Id="rId54" Type="http://schemas.openxmlformats.org/officeDocument/2006/relationships/slide" Target="slides/slide53.xml"/><Relationship Id="rId12" Type="http://schemas.openxmlformats.org/officeDocument/2006/relationships/slide" Target="slides/slide11.xml"/><Relationship Id="rId76" Type="http://schemas.openxmlformats.org/officeDocument/2006/relationships/tableStyles" Target="tableStyles.xml"/><Relationship Id="rId3" Type="http://schemas.openxmlformats.org/officeDocument/2006/relationships/slide" Target="slides/slide2.xml"/><Relationship Id="rId23" Type="http://schemas.openxmlformats.org/officeDocument/2006/relationships/slide" Target="slides/slide22.xml"/><Relationship Id="rId61" Type="http://schemas.openxmlformats.org/officeDocument/2006/relationships/slide" Target="slides/slide60.xml"/><Relationship Id="rId53" Type="http://schemas.openxmlformats.org/officeDocument/2006/relationships/slide" Target="slides/slide52.xml"/><Relationship Id="rId26" Type="http://schemas.openxmlformats.org/officeDocument/2006/relationships/slide" Target="slides/slide25.xml"/><Relationship Id="rId30" Type="http://schemas.openxmlformats.org/officeDocument/2006/relationships/slide" Target="slides/slide29.xml"/><Relationship Id="rId11" Type="http://schemas.openxmlformats.org/officeDocument/2006/relationships/slide" Target="slides/slide10.xml"/><Relationship Id="rId68" Type="http://schemas.openxmlformats.org/officeDocument/2006/relationships/slide" Target="slides/slide67.xml"/><Relationship Id="rId29" Type="http://schemas.openxmlformats.org/officeDocument/2006/relationships/slide" Target="slides/slide28.xml"/><Relationship Id="rId16" Type="http://schemas.openxmlformats.org/officeDocument/2006/relationships/slide" Target="slides/slide15.xml"/><Relationship Id="rId33" Type="http://schemas.openxmlformats.org/officeDocument/2006/relationships/slide" Target="slides/slide32.xml"/><Relationship Id="rId41" Type="http://schemas.openxmlformats.org/officeDocument/2006/relationships/slide" Target="slides/slide40.xml"/><Relationship Id="rId5" Type="http://schemas.openxmlformats.org/officeDocument/2006/relationships/slide" Target="slides/slide4.xml"/><Relationship Id="rId15" Type="http://schemas.openxmlformats.org/officeDocument/2006/relationships/slide" Target="slides/slide14.xml"/><Relationship Id="rId22" Type="http://schemas.openxmlformats.org/officeDocument/2006/relationships/slide" Target="slides/slide21.xml"/><Relationship Id="rId2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1460" cy="350520"/>
          </a:xfrm>
          <a:prstGeom prst="rect">
            <a:avLst/>
          </a:prstGeom>
        </p:spPr>
        <p:txBody>
          <a:bodyPr vert="horz" lIns="93616" tIns="46808" rIns="93616" bIns="46808" rtlCol="0"/>
          <a:lstStyle>
            <a:lvl1pPr algn="l">
              <a:defRPr sz="1200"/>
            </a:lvl1pPr>
          </a:lstStyle>
          <a:p>
            <a:endParaRPr lang="en-US" dirty="0"/>
          </a:p>
        </p:txBody>
      </p:sp>
      <p:sp>
        <p:nvSpPr>
          <p:cNvPr id="3" name="Date Placeholder 2"/>
          <p:cNvSpPr>
            <a:spLocks noGrp="1"/>
          </p:cNvSpPr>
          <p:nvPr>
            <p:ph type="dt" sz="quarter" idx="1"/>
          </p:nvPr>
        </p:nvSpPr>
        <p:spPr>
          <a:xfrm>
            <a:off x="5308971" y="0"/>
            <a:ext cx="4061460" cy="350520"/>
          </a:xfrm>
          <a:prstGeom prst="rect">
            <a:avLst/>
          </a:prstGeom>
        </p:spPr>
        <p:txBody>
          <a:bodyPr vert="horz" lIns="93616" tIns="46808" rIns="93616" bIns="46808" rtlCol="0"/>
          <a:lstStyle>
            <a:lvl1pPr algn="r">
              <a:defRPr sz="1200"/>
            </a:lvl1pPr>
          </a:lstStyle>
          <a:p>
            <a:fld id="{53B53CE3-A3A2-49F2-876C-41A3C9BD4150}" type="datetimeFigureOut">
              <a:rPr lang="en-US" smtClean="0"/>
              <a:pPr/>
              <a:t>2/28/12</a:t>
            </a:fld>
            <a:endParaRPr lang="en-US" dirty="0"/>
          </a:p>
        </p:txBody>
      </p:sp>
      <p:sp>
        <p:nvSpPr>
          <p:cNvPr id="4" name="Footer Placeholder 3"/>
          <p:cNvSpPr>
            <a:spLocks noGrp="1"/>
          </p:cNvSpPr>
          <p:nvPr>
            <p:ph type="ftr" sz="quarter" idx="2"/>
          </p:nvPr>
        </p:nvSpPr>
        <p:spPr>
          <a:xfrm>
            <a:off x="0" y="6658663"/>
            <a:ext cx="4061460" cy="350520"/>
          </a:xfrm>
          <a:prstGeom prst="rect">
            <a:avLst/>
          </a:prstGeom>
        </p:spPr>
        <p:txBody>
          <a:bodyPr vert="horz" lIns="93616" tIns="46808" rIns="93616" bIns="468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5308971" y="6658663"/>
            <a:ext cx="4061460" cy="350520"/>
          </a:xfrm>
          <a:prstGeom prst="rect">
            <a:avLst/>
          </a:prstGeom>
        </p:spPr>
        <p:txBody>
          <a:bodyPr vert="horz" lIns="93616" tIns="46808" rIns="93616" bIns="46808" rtlCol="0" anchor="b"/>
          <a:lstStyle>
            <a:lvl1pPr algn="r">
              <a:defRPr sz="1200"/>
            </a:lvl1pPr>
          </a:lstStyle>
          <a:p>
            <a:fld id="{1132B626-5257-442A-8DD7-3EF9BABFBF77}"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1460" cy="350520"/>
          </a:xfrm>
          <a:prstGeom prst="rect">
            <a:avLst/>
          </a:prstGeom>
        </p:spPr>
        <p:txBody>
          <a:bodyPr vert="horz" lIns="93616" tIns="46808" rIns="93616" bIns="46808" rtlCol="0"/>
          <a:lstStyle>
            <a:lvl1pPr algn="l">
              <a:defRPr sz="1200"/>
            </a:lvl1pPr>
          </a:lstStyle>
          <a:p>
            <a:endParaRPr lang="en-US" dirty="0"/>
          </a:p>
        </p:txBody>
      </p:sp>
      <p:sp>
        <p:nvSpPr>
          <p:cNvPr id="3" name="Date Placeholder 2"/>
          <p:cNvSpPr>
            <a:spLocks noGrp="1"/>
          </p:cNvSpPr>
          <p:nvPr>
            <p:ph type="dt" idx="1"/>
          </p:nvPr>
        </p:nvSpPr>
        <p:spPr>
          <a:xfrm>
            <a:off x="5308971" y="0"/>
            <a:ext cx="4061460" cy="350520"/>
          </a:xfrm>
          <a:prstGeom prst="rect">
            <a:avLst/>
          </a:prstGeom>
        </p:spPr>
        <p:txBody>
          <a:bodyPr vert="horz" lIns="93616" tIns="46808" rIns="93616" bIns="46808" rtlCol="0"/>
          <a:lstStyle>
            <a:lvl1pPr algn="r">
              <a:defRPr sz="1200"/>
            </a:lvl1pPr>
          </a:lstStyle>
          <a:p>
            <a:fld id="{AA165C87-56F7-40AF-8895-BF08D9D0D38C}" type="datetimeFigureOut">
              <a:rPr lang="en-US" smtClean="0"/>
              <a:pPr/>
              <a:t>2/28/12</a:t>
            </a:fld>
            <a:endParaRPr lang="en-US" dirty="0"/>
          </a:p>
        </p:txBody>
      </p:sp>
      <p:sp>
        <p:nvSpPr>
          <p:cNvPr id="4" name="Slide Image Placeholder 3"/>
          <p:cNvSpPr>
            <a:spLocks noGrp="1" noRot="1" noChangeAspect="1"/>
          </p:cNvSpPr>
          <p:nvPr>
            <p:ph type="sldImg" idx="2"/>
          </p:nvPr>
        </p:nvSpPr>
        <p:spPr>
          <a:xfrm>
            <a:off x="2933700" y="525463"/>
            <a:ext cx="3505200" cy="2628900"/>
          </a:xfrm>
          <a:prstGeom prst="rect">
            <a:avLst/>
          </a:prstGeom>
          <a:noFill/>
          <a:ln w="12700">
            <a:solidFill>
              <a:prstClr val="black"/>
            </a:solidFill>
          </a:ln>
        </p:spPr>
        <p:txBody>
          <a:bodyPr vert="horz" lIns="93616" tIns="46808" rIns="93616" bIns="46808" rtlCol="0" anchor="ctr"/>
          <a:lstStyle/>
          <a:p>
            <a:endParaRPr lang="en-US" dirty="0"/>
          </a:p>
        </p:txBody>
      </p:sp>
      <p:sp>
        <p:nvSpPr>
          <p:cNvPr id="5" name="Notes Placeholder 4"/>
          <p:cNvSpPr>
            <a:spLocks noGrp="1"/>
          </p:cNvSpPr>
          <p:nvPr>
            <p:ph type="body" sz="quarter" idx="3"/>
          </p:nvPr>
        </p:nvSpPr>
        <p:spPr>
          <a:xfrm>
            <a:off x="937260" y="3329940"/>
            <a:ext cx="7498080" cy="3154680"/>
          </a:xfrm>
          <a:prstGeom prst="rect">
            <a:avLst/>
          </a:prstGeom>
        </p:spPr>
        <p:txBody>
          <a:bodyPr vert="horz" lIns="93616" tIns="46808" rIns="93616" bIns="468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3"/>
            <a:ext cx="4061460" cy="350520"/>
          </a:xfrm>
          <a:prstGeom prst="rect">
            <a:avLst/>
          </a:prstGeom>
        </p:spPr>
        <p:txBody>
          <a:bodyPr vert="horz" lIns="93616" tIns="46808" rIns="93616" bIns="468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08971" y="6658663"/>
            <a:ext cx="4061460" cy="350520"/>
          </a:xfrm>
          <a:prstGeom prst="rect">
            <a:avLst/>
          </a:prstGeom>
        </p:spPr>
        <p:txBody>
          <a:bodyPr vert="horz" lIns="93616" tIns="46808" rIns="93616" bIns="46808" rtlCol="0" anchor="b"/>
          <a:lstStyle>
            <a:lvl1pPr algn="r">
              <a:defRPr sz="1200"/>
            </a:lvl1pPr>
          </a:lstStyle>
          <a:p>
            <a:fld id="{D8E3EB0C-C19F-4D5B-82E3-3A92FF21845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times throughout our</a:t>
            </a:r>
            <a:r>
              <a:rPr lang="en-US" baseline="0" dirty="0" smtClean="0"/>
              <a:t> lives, we’re reminded that when one door shuts, it makes way for another one to open.</a:t>
            </a:r>
          </a:p>
          <a:p>
            <a:endParaRPr lang="en-US" baseline="0" dirty="0" smtClean="0"/>
          </a:p>
          <a:p>
            <a:r>
              <a:rPr lang="en-US" baseline="0" dirty="0" smtClean="0"/>
              <a:t>For many years, people took for granted that the Lock would always be a centerpiece for the City of Plaquemine. Maybe that’s why just over 50 years ago, it came as a shock to many that the U.S. Army Corps of Engineers chose to close the Lock.  That alone was hard to accept.  The passing of boats through the Lock had become a way of life since 1909.  </a:t>
            </a:r>
          </a:p>
          <a:p>
            <a:endParaRPr lang="en-US" baseline="0" dirty="0" smtClean="0"/>
          </a:p>
          <a:p>
            <a:r>
              <a:rPr lang="en-US" baseline="0" dirty="0" smtClean="0"/>
              <a:t>What was even worse was the aftermath of the closing.  A decade had elapsed since its closure, and now it had become the target of a full-scale destruction in favor of highway expansion.  My husband, the late Gary J. Hebert, along with many others in the community, saw this plan as a threat to the identity of Plaquemine.  Imagine if they’d have demolished St. John the Evangelist Church, the Old City Hall or the original courthouse.</a:t>
            </a:r>
          </a:p>
          <a:p>
            <a:endParaRPr lang="en-US" baseline="0" dirty="0" smtClean="0"/>
          </a:p>
          <a:p>
            <a:r>
              <a:rPr lang="en-US" baseline="0" dirty="0" smtClean="0"/>
              <a:t>We were proud of our history, and saw the preservation of this beautiful area as a means of uniting the past, the present, and the future.  It was through years of efforts and hardships that we were able to halt the demolition plans and bring new life to the Lock.</a:t>
            </a:r>
          </a:p>
          <a:p>
            <a:endParaRPr lang="en-US" baseline="0" dirty="0" smtClean="0"/>
          </a:p>
          <a:p>
            <a:r>
              <a:rPr lang="en-US" baseline="0" dirty="0" smtClean="0"/>
              <a:t>We’ve leaped many hurdles to get where we are today.  While the Lock isn’t used for  its purpose prior to this day in 1961, we’ve proven that it’s anything but dead.  This area has become a highly recognizable example of our history as a river town.  It has also become the centerpiece for many activities in our community.  The efforts of government and civic groups have now ensured a very bright future for the Lock.  </a:t>
            </a:r>
          </a:p>
          <a:p>
            <a:endParaRPr lang="en-US" baseline="0" dirty="0" smtClean="0"/>
          </a:p>
          <a:p>
            <a:r>
              <a:rPr lang="en-US" baseline="0" dirty="0" smtClean="0"/>
              <a:t>We have seen the opening of another door – one that will lead us to many more years to cherish this gift Plaquemine has enjoyed for more than a century.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 of the Plaquemine Lock in full operation was taken by the late Gary Hebert from the St. John Church steeple in the early 1950’s. The Lock was designed by Col. George Goethals, who later completed the design of the Panama Canal. The Lock ceased functioning when the Port Allen Lock was opened to water traffic on July 14, 1961.</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Lock</a:t>
            </a:r>
            <a:r>
              <a:rPr lang="en-US" baseline="0" dirty="0" smtClean="0"/>
              <a:t> is closed to navigation.</a:t>
            </a:r>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Lock in the early 1960s after it was closed to navigation. The Lock structure was judged to be inadequate in 1954 and a new lock structure was built in Port Allen. </a:t>
            </a:r>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Louisiana Department of Highways let a contract for the four-lane expansion of La. 1 from Port Allen to Plaquemine in July, 1966. With the influx of industry and residents, monumental traffic jams developed as the two-lane bridge and the La. 1 artery through the city could not handle the internal and through traffic.</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Lockmaster’s house, top photos, and Assistant Lockmaster’s House, lower photos, were sold by the U.S. Army Corps of Engineers. The Lockmaster’s house was purchased by Kirkland </a:t>
            </a:r>
            <a:r>
              <a:rPr lang="en-US" sz="1200" kern="1200" dirty="0" err="1" smtClean="0">
                <a:solidFill>
                  <a:schemeClr val="tx1"/>
                </a:solidFill>
                <a:latin typeface="+mn-lt"/>
                <a:ea typeface="+mn-ea"/>
                <a:cs typeface="+mn-cs"/>
              </a:rPr>
              <a:t>Doiron</a:t>
            </a:r>
            <a:r>
              <a:rPr lang="en-US" sz="1200" kern="1200" dirty="0" smtClean="0">
                <a:solidFill>
                  <a:schemeClr val="tx1"/>
                </a:solidFill>
                <a:latin typeface="+mn-lt"/>
                <a:ea typeface="+mn-ea"/>
                <a:cs typeface="+mn-cs"/>
              </a:rPr>
              <a:t> and rolled on the levee  to Brusly. It is now the home of Roger and Lisa Daggett. The Assistant Lockmaster’s House was purchased by the late Dr. Carl </a:t>
            </a:r>
            <a:r>
              <a:rPr lang="en-US" sz="1200" kern="1200" dirty="0" err="1" smtClean="0">
                <a:solidFill>
                  <a:schemeClr val="tx1"/>
                </a:solidFill>
                <a:latin typeface="+mn-lt"/>
                <a:ea typeface="+mn-ea"/>
                <a:cs typeface="+mn-cs"/>
              </a:rPr>
              <a:t>Blunck</a:t>
            </a:r>
            <a:r>
              <a:rPr lang="en-US" sz="1200" kern="1200" dirty="0" smtClean="0">
                <a:solidFill>
                  <a:schemeClr val="tx1"/>
                </a:solidFill>
                <a:latin typeface="+mn-lt"/>
                <a:ea typeface="+mn-ea"/>
                <a:cs typeface="+mn-cs"/>
              </a:rPr>
              <a:t> who moved it to Belleview Road for his medical office.</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the late 1960s the Highway Department presented a plan that called for filling in 1,500 feet of Bayou Plaquemine and tearing down the Lock building. On this foundation a four-lane extension of La. 1 would be constructed to connect with Eden and Church Streets. Gary Hebert, historian and preservationist, and editor of the Plaquemine POST, vehemently disagreed with the highway plans and formed “Save Bayou Plaquemine, Inc.” to fight the project. This photo shows Highway 1 at that time.</a:t>
            </a:r>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Lock was closed and boarded up in September 1961 and</a:t>
            </a:r>
            <a:r>
              <a:rPr lang="en-US" sz="1200" kern="1200" baseline="0" dirty="0" smtClean="0">
                <a:solidFill>
                  <a:schemeClr val="tx1"/>
                </a:solidFill>
                <a:latin typeface="+mn-lt"/>
                <a:ea typeface="+mn-ea"/>
                <a:cs typeface="+mn-cs"/>
              </a:rPr>
              <a:t> remained boarded in </a:t>
            </a:r>
            <a:r>
              <a:rPr lang="en-US" sz="1200" kern="1200" dirty="0" smtClean="0">
                <a:solidFill>
                  <a:schemeClr val="tx1"/>
                </a:solidFill>
                <a:latin typeface="+mn-lt"/>
                <a:ea typeface="+mn-ea"/>
                <a:cs typeface="+mn-cs"/>
              </a:rPr>
              <a:t>the 1960’s and 1970’s before it was renovated into a museum.</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 of Bayou Plaquemine taken by Gary Hebert in April 1971. This photo shows the Lamar Hotel, the Elks Building which also</a:t>
            </a:r>
            <a:r>
              <a:rPr lang="en-US" sz="1200" kern="1200" baseline="0" dirty="0" smtClean="0">
                <a:solidFill>
                  <a:schemeClr val="tx1"/>
                </a:solidFill>
                <a:latin typeface="+mn-lt"/>
                <a:ea typeface="+mn-ea"/>
                <a:cs typeface="+mn-cs"/>
              </a:rPr>
              <a:t> housed Lindsey Furniture</a:t>
            </a:r>
            <a:r>
              <a:rPr lang="en-US" sz="1200" kern="1200" dirty="0" smtClean="0">
                <a:solidFill>
                  <a:schemeClr val="tx1"/>
                </a:solidFill>
                <a:latin typeface="+mn-lt"/>
                <a:ea typeface="+mn-ea"/>
                <a:cs typeface="+mn-cs"/>
              </a:rPr>
              <a:t>, A. K. Grace Insurance, Dr. </a:t>
            </a:r>
            <a:r>
              <a:rPr lang="en-US" sz="1200" kern="1200" dirty="0" err="1" smtClean="0">
                <a:solidFill>
                  <a:schemeClr val="tx1"/>
                </a:solidFill>
                <a:latin typeface="+mn-lt"/>
                <a:ea typeface="+mn-ea"/>
                <a:cs typeface="+mn-cs"/>
              </a:rPr>
              <a:t>Alvery</a:t>
            </a:r>
            <a:r>
              <a:rPr lang="en-US" sz="1200" kern="1200" dirty="0" smtClean="0">
                <a:solidFill>
                  <a:schemeClr val="tx1"/>
                </a:solidFill>
                <a:latin typeface="+mn-lt"/>
                <a:ea typeface="+mn-ea"/>
                <a:cs typeface="+mn-cs"/>
              </a:rPr>
              <a:t> Richard’s</a:t>
            </a:r>
            <a:r>
              <a:rPr lang="en-US" sz="1200" kern="1200" baseline="0" dirty="0" smtClean="0">
                <a:solidFill>
                  <a:schemeClr val="tx1"/>
                </a:solidFill>
                <a:latin typeface="+mn-lt"/>
                <a:ea typeface="+mn-ea"/>
                <a:cs typeface="+mn-cs"/>
              </a:rPr>
              <a:t> O</a:t>
            </a:r>
            <a:r>
              <a:rPr lang="en-US" sz="1200" kern="1200" dirty="0" smtClean="0">
                <a:solidFill>
                  <a:schemeClr val="tx1"/>
                </a:solidFill>
                <a:latin typeface="+mn-lt"/>
                <a:ea typeface="+mn-ea"/>
                <a:cs typeface="+mn-cs"/>
              </a:rPr>
              <a:t>ffice and later </a:t>
            </a:r>
            <a:r>
              <a:rPr lang="en-US" sz="1200" kern="1200" dirty="0" err="1" smtClean="0">
                <a:solidFill>
                  <a:schemeClr val="tx1"/>
                </a:solidFill>
                <a:latin typeface="+mn-lt"/>
                <a:ea typeface="+mn-ea"/>
                <a:cs typeface="+mn-cs"/>
              </a:rPr>
              <a:t>BantaTowing</a:t>
            </a:r>
            <a:r>
              <a:rPr lang="en-US" sz="1200" kern="1200" dirty="0" smtClean="0">
                <a:solidFill>
                  <a:schemeClr val="tx1"/>
                </a:solidFill>
                <a:latin typeface="+mn-lt"/>
                <a:ea typeface="+mn-ea"/>
                <a:cs typeface="+mn-cs"/>
              </a:rPr>
              <a:t> Company. These buildings were demolished to make way for the new highway.</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newspaper spread in May 1971 was typical of the historic information printed in the Plaquemine POST showing the importance of Bayou Plaquemine to this area.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Gary Hebert’s fight to save the Lock became heated in 1971. He contacted local, state and national officials in support of his efforts. He began receiving letters of opposition. One letter from “Opossum”, a person who would not give his name, stated, in part: “When the lock falls and the water rises, open the back door to your office so that the water can pass through and not pond on your desk. If I were you, I’d leave now – spare us the sight of seeing a grown man tarred, feathered, and run out of town on a rail, that is, when the water drains off.</a:t>
            </a:r>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typical letter of support. These were mostly from out-of-town people who appreciated the beauty of the area and did not want it destroyed.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Gary Hebert published another alternate route for the highway in the Plaquemine POST in 1972. He worked tirelessly for several years, in spite of losing advertising, to save the Lock from demolition.</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Gary Hebert, with the assistance of Jared Bradley, Director of the Louisiana Historical Preservation and Cultural Commission, submitted the nomination for the Lock property to be placed on the National Register of Historic Places. The Lock was accepted and placed on the National Register in June, 1972. This designation saved the Lock structures from demolition. The engineers at the Louisiana Department of Highways then came up with plans for the highway to wrap around Bayou Plaquemine, as it is today.</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Lock fight went on for several years. Gary Hebert enlisted the help of Gerald J. </a:t>
            </a:r>
            <a:r>
              <a:rPr lang="en-US" sz="1200" kern="1200" dirty="0" err="1" smtClean="0">
                <a:solidFill>
                  <a:schemeClr val="tx1"/>
                </a:solidFill>
                <a:latin typeface="+mn-lt"/>
                <a:ea typeface="+mn-ea"/>
                <a:cs typeface="+mn-cs"/>
              </a:rPr>
              <a:t>McLindon</a:t>
            </a:r>
            <a:r>
              <a:rPr lang="en-US" sz="1200" kern="1200" dirty="0" smtClean="0">
                <a:solidFill>
                  <a:schemeClr val="tx1"/>
                </a:solidFill>
                <a:latin typeface="+mn-lt"/>
                <a:ea typeface="+mn-ea"/>
                <a:cs typeface="+mn-cs"/>
              </a:rPr>
              <a:t>, Dean of the LSU School of Environmental Design, in early 1971. This proposal, designed by Van Cox, an LSU graduate student in Landscape Architecture, was published September 14, 1972.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Plaquemine POST won the National Newspaper Association Community Service Award in 1973 for its years-long struggle to save the Plaquemine Lock and Bayou Plaquemine.</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aerial view of the Lock and the City of Plaquemine was taken in 1973 prior to the closure of the Mississippi River end of Bayou Plaquemine.</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Traffic bottlenecks continued in downtown Plaquemine through the 1970’s. It took years for the Louisiana Department of Highways to complete plans for the bridge at Bayou Plaquemine, and to move the traffic south on Eden Street and north on Church Street, as it flows today.</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high water in the Mississippi in the spring and summer of 1973 threatened levees throughout the state and in the area. Gary Hebert was accused</a:t>
            </a:r>
            <a:r>
              <a:rPr lang="en-US" sz="1200" kern="1200" baseline="0" dirty="0" smtClean="0">
                <a:solidFill>
                  <a:schemeClr val="tx1"/>
                </a:solidFill>
                <a:latin typeface="+mn-lt"/>
                <a:ea typeface="+mn-ea"/>
                <a:cs typeface="+mn-cs"/>
              </a:rPr>
              <a:t> of holding up </a:t>
            </a:r>
            <a:r>
              <a:rPr lang="en-US" sz="1200" kern="1200" dirty="0" smtClean="0">
                <a:solidFill>
                  <a:schemeClr val="tx1"/>
                </a:solidFill>
                <a:latin typeface="+mn-lt"/>
                <a:ea typeface="+mn-ea"/>
                <a:cs typeface="+mn-cs"/>
              </a:rPr>
              <a:t>the building of the earthen levee beyond the lock and endangering the City of Plaquemine and the area with flooding should the lock structure give out. Severe criticism of Hebert ended only when the river was stabilized later in the year. This photo shows the failure of the temporary levee in May.</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Water was pumped from the Lock chamber into Bayou Plaquemine to relieve pressure from high water in 1973.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problem with the high water in 1973 was serious, and the U.S. Army Corps of Engineers came in to inspect the Lock during the crisis.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August 30, 1973 photo shows the filling-in of the Lock chamber with tons of dirt on.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opening of the Lock gates following the fill of dirt was accomplished by October, 1973. These photos show the huge Lock gate laying down, and the opening to the river end at right.</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Bids for the permanent closure of the levee at the Bayou Plaquemine confluence with the Mississippi River site were received by the U.S. Army Corps of Engineers May 23, 1973. An earthen levee was constructed at the end of the Lock structure, Gates 1 and 2 were completely removed, and the levee was sloped back into the Lock chamber for some 190 feet. Dynamite was used to remove concrete on the river end of the Lock.</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Work on stabilizing the levee was a monumental task. Workmen are shown as the work progressed in 1973. The lower right photo shows the overgrowth of trees and brush on the river end.</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 shows the continuation of the work as the earthen levee adjacent</a:t>
            </a:r>
            <a:r>
              <a:rPr lang="en-US" sz="1200" kern="1200" baseline="0" dirty="0" smtClean="0">
                <a:solidFill>
                  <a:schemeClr val="tx1"/>
                </a:solidFill>
                <a:latin typeface="+mn-lt"/>
                <a:ea typeface="+mn-ea"/>
                <a:cs typeface="+mn-cs"/>
              </a:rPr>
              <a:t> to </a:t>
            </a:r>
            <a:r>
              <a:rPr lang="en-US" sz="1200" kern="1200" dirty="0" smtClean="0">
                <a:solidFill>
                  <a:schemeClr val="tx1"/>
                </a:solidFill>
                <a:latin typeface="+mn-lt"/>
                <a:ea typeface="+mn-ea"/>
                <a:cs typeface="+mn-cs"/>
              </a:rPr>
              <a:t>the Lock was completed in October, 1974.</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Lock closure was complete and the </a:t>
            </a:r>
            <a:r>
              <a:rPr lang="en-US" sz="1200" kern="1200" dirty="0" err="1" smtClean="0">
                <a:solidFill>
                  <a:schemeClr val="tx1"/>
                </a:solidFill>
                <a:latin typeface="+mn-lt"/>
                <a:ea typeface="+mn-ea"/>
                <a:cs typeface="+mn-cs"/>
              </a:rPr>
              <a:t>Lockhouse</a:t>
            </a:r>
            <a:r>
              <a:rPr lang="en-US" sz="1200" kern="1200" dirty="0" smtClean="0">
                <a:solidFill>
                  <a:schemeClr val="tx1"/>
                </a:solidFill>
                <a:latin typeface="+mn-lt"/>
                <a:ea typeface="+mn-ea"/>
                <a:cs typeface="+mn-cs"/>
              </a:rPr>
              <a:t> was boarded up again in April, 1975, and remained boarded up until the 1980’s.</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 shows the earthen levee at the river end of the Lock when it was completed in 1975. Boaters still enjoy riding and fishing in the Bayou area, left.</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Ground-breaking ceremonies for the new highway through Plaquemine were held on October 14, 1977. In the photo are Mayor Stanley Hebert, State Senator J. E. </a:t>
            </a:r>
            <a:r>
              <a:rPr lang="en-US" sz="1200" kern="1200" dirty="0" err="1" smtClean="0">
                <a:solidFill>
                  <a:schemeClr val="tx1"/>
                </a:solidFill>
                <a:latin typeface="+mn-lt"/>
                <a:ea typeface="+mn-ea"/>
                <a:cs typeface="+mn-cs"/>
              </a:rPr>
              <a:t>Jumonville</a:t>
            </a:r>
            <a:r>
              <a:rPr lang="en-US" sz="1200" kern="1200" dirty="0" smtClean="0">
                <a:solidFill>
                  <a:schemeClr val="tx1"/>
                </a:solidFill>
                <a:latin typeface="+mn-lt"/>
                <a:ea typeface="+mn-ea"/>
                <a:cs typeface="+mn-cs"/>
              </a:rPr>
              <a:t>, Sidney </a:t>
            </a:r>
            <a:r>
              <a:rPr lang="en-US" sz="1200" kern="1200" dirty="0" err="1" smtClean="0">
                <a:solidFill>
                  <a:schemeClr val="tx1"/>
                </a:solidFill>
                <a:latin typeface="+mn-lt"/>
                <a:ea typeface="+mn-ea"/>
                <a:cs typeface="+mn-cs"/>
              </a:rPr>
              <a:t>Poleynard</a:t>
            </a:r>
            <a:r>
              <a:rPr lang="en-US" sz="1200" kern="1200" dirty="0" smtClean="0">
                <a:solidFill>
                  <a:schemeClr val="tx1"/>
                </a:solidFill>
                <a:latin typeface="+mn-lt"/>
                <a:ea typeface="+mn-ea"/>
                <a:cs typeface="+mn-cs"/>
              </a:rPr>
              <a:t>, assistant director of the Louisiana Department of Transportation and Development,   and Representative Bobby Freeman.</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Plaquemine Lock was transferred from the U.S. Army Corps of Engineers to the State of Louisiana in June, 1978. At left Col. Charles Coates hands the keys to Dr. Larry Crain of the Louisiana Department of Culture, Recreation and Tourism. At right Gary Hebert, center, is pictured with Rep. Bobby Freeman and Senator J. E. </a:t>
            </a:r>
            <a:r>
              <a:rPr lang="en-US" sz="1200" kern="1200" dirty="0" err="1" smtClean="0">
                <a:solidFill>
                  <a:schemeClr val="tx1"/>
                </a:solidFill>
                <a:latin typeface="+mn-lt"/>
                <a:ea typeface="+mn-ea"/>
                <a:cs typeface="+mn-cs"/>
              </a:rPr>
              <a:t>Jumonville</a:t>
            </a:r>
            <a:r>
              <a:rPr lang="en-US" sz="1200" kern="1200" dirty="0" smtClean="0">
                <a:solidFill>
                  <a:schemeClr val="tx1"/>
                </a:solidFill>
                <a:latin typeface="+mn-lt"/>
                <a:ea typeface="+mn-ea"/>
                <a:cs typeface="+mn-cs"/>
              </a:rPr>
              <a:t>, Jr. at the groundbreaking for the Phase I development of the Plaquemine Lock State Commemorative Area and the renovation of the </a:t>
            </a:r>
            <a:r>
              <a:rPr lang="en-US" sz="1200" kern="1200" dirty="0" err="1" smtClean="0">
                <a:solidFill>
                  <a:schemeClr val="tx1"/>
                </a:solidFill>
                <a:latin typeface="+mn-lt"/>
                <a:ea typeface="+mn-ea"/>
                <a:cs typeface="+mn-cs"/>
              </a:rPr>
              <a:t>Lockhouse</a:t>
            </a:r>
            <a:r>
              <a:rPr lang="en-US" sz="1200" kern="1200" dirty="0" smtClean="0">
                <a:solidFill>
                  <a:schemeClr val="tx1"/>
                </a:solidFill>
                <a:latin typeface="+mn-lt"/>
                <a:ea typeface="+mn-ea"/>
                <a:cs typeface="+mn-cs"/>
              </a:rPr>
              <a:t> into a museum depicting the history of navigation on the Mississippi River, the first of its kind in the state.</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new highway when it was completed in mid-1979.</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$2.5 million plan for the Plaquemine Lock State Commemorative Area was announced in 1979. A $1,476,543 state and federal Great River Roads grant funded the project, which also included an interpretive pavilion, an observation tower, restroom facilities, parking areas and additional walkways.</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Work on Phase I of the Plaquemine Lock State Commemorative Area showing the restrooms, the pavilion and the lock gates in place in 1980.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35</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Dedication ceremonies for the Phase I development of the Plaquemine</a:t>
            </a:r>
            <a:r>
              <a:rPr lang="en-US" sz="1200" kern="1200" baseline="0" dirty="0" smtClean="0">
                <a:solidFill>
                  <a:schemeClr val="tx1"/>
                </a:solidFill>
                <a:latin typeface="+mn-lt"/>
                <a:ea typeface="+mn-ea"/>
                <a:cs typeface="+mn-cs"/>
              </a:rPr>
              <a:t> Lock State Commemorative Area </a:t>
            </a:r>
            <a:r>
              <a:rPr lang="en-US" sz="1200" kern="1200" dirty="0" smtClean="0">
                <a:solidFill>
                  <a:schemeClr val="tx1"/>
                </a:solidFill>
                <a:latin typeface="+mn-lt"/>
                <a:ea typeface="+mn-ea"/>
                <a:cs typeface="+mn-cs"/>
              </a:rPr>
              <a:t>were held in February, 1982. The area was operated by the Department of Culture, Recreation and Tourism until 1988.</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36</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Gary Hebert with Laura Landry, the first Park Manager. The Plaquemine Lock and other state commemorative areas were closed by the state due to insufficient funding by the legislature in 1988. </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37</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Iberville Parks and Recreation moved into the </a:t>
            </a:r>
            <a:r>
              <a:rPr lang="en-US" sz="1200" kern="1200" dirty="0" err="1" smtClean="0">
                <a:solidFill>
                  <a:schemeClr val="tx1"/>
                </a:solidFill>
                <a:latin typeface="+mn-lt"/>
                <a:ea typeface="+mn-ea"/>
                <a:cs typeface="+mn-cs"/>
              </a:rPr>
              <a:t>Lockhouse</a:t>
            </a:r>
            <a:r>
              <a:rPr lang="en-US" sz="1200" kern="1200" dirty="0" smtClean="0">
                <a:solidFill>
                  <a:schemeClr val="tx1"/>
                </a:solidFill>
                <a:latin typeface="+mn-lt"/>
                <a:ea typeface="+mn-ea"/>
                <a:cs typeface="+mn-cs"/>
              </a:rPr>
              <a:t> in July, 1989, and maintained it until April 1992. The IPRD also served as a tourist information center and conducted tours for visitors. The building was again vacant from April 1992 until July 1, 1993.</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38</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City of Plaquemine signed a lease with the Office of State Parks to</a:t>
            </a:r>
            <a:r>
              <a:rPr lang="en-US" sz="1200" kern="1200" baseline="0" dirty="0" smtClean="0">
                <a:solidFill>
                  <a:schemeClr val="tx1"/>
                </a:solidFill>
                <a:latin typeface="+mn-lt"/>
                <a:ea typeface="+mn-ea"/>
                <a:cs typeface="+mn-cs"/>
              </a:rPr>
              <a:t> re-open the Plaquemine Lock State Commemorative Area </a:t>
            </a:r>
            <a:r>
              <a:rPr lang="en-US" sz="1200" kern="1200" dirty="0" smtClean="0">
                <a:solidFill>
                  <a:schemeClr val="tx1"/>
                </a:solidFill>
                <a:latin typeface="+mn-lt"/>
                <a:ea typeface="+mn-ea"/>
                <a:cs typeface="+mn-cs"/>
              </a:rPr>
              <a:t>July 1, 1993, and entered into agreements with the Iberville Parish Police Jury, the Delta Job Corps and the Iberville Chamber of Commerce to maintain the property, and keep it staffed as a museum and tourist information center.</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40</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Following the death of Gary Hebert on August 29, 1994, Joyce Hebert and her family approached the City of Plaquemine, the Iberville Parish Police Jury and the Iberville Chamber of Commerce for resolutions endorsing the renaming of the </a:t>
            </a:r>
            <a:r>
              <a:rPr lang="en-US" sz="1200" kern="1200" dirty="0" err="1" smtClean="0">
                <a:solidFill>
                  <a:schemeClr val="tx1"/>
                </a:solidFill>
                <a:latin typeface="+mn-lt"/>
                <a:ea typeface="+mn-ea"/>
                <a:cs typeface="+mn-cs"/>
              </a:rPr>
              <a:t>Lockhouse</a:t>
            </a:r>
            <a:r>
              <a:rPr lang="en-US" sz="1200" kern="1200" dirty="0" smtClean="0">
                <a:solidFill>
                  <a:schemeClr val="tx1"/>
                </a:solidFill>
                <a:latin typeface="+mn-lt"/>
                <a:ea typeface="+mn-ea"/>
                <a:cs typeface="+mn-cs"/>
              </a:rPr>
              <a:t> to the Gary J. Hebert Memorial </a:t>
            </a:r>
            <a:r>
              <a:rPr lang="en-US" sz="1200" kern="1200" dirty="0" err="1" smtClean="0">
                <a:solidFill>
                  <a:schemeClr val="tx1"/>
                </a:solidFill>
                <a:latin typeface="+mn-lt"/>
                <a:ea typeface="+mn-ea"/>
                <a:cs typeface="+mn-cs"/>
              </a:rPr>
              <a:t>Lockhouse</a:t>
            </a:r>
            <a:r>
              <a:rPr lang="en-US" sz="1200" kern="1200" dirty="0" smtClean="0">
                <a:solidFill>
                  <a:schemeClr val="tx1"/>
                </a:solidFill>
                <a:latin typeface="+mn-lt"/>
                <a:ea typeface="+mn-ea"/>
                <a:cs typeface="+mn-cs"/>
              </a:rPr>
              <a:t>. Legislation was passed to rename the facility in the 1994 session of the legislature. Formal dedication ceremonies renaming the </a:t>
            </a:r>
            <a:r>
              <a:rPr lang="en-US" sz="1200" kern="1200" dirty="0" err="1" smtClean="0">
                <a:solidFill>
                  <a:schemeClr val="tx1"/>
                </a:solidFill>
                <a:latin typeface="+mn-lt"/>
                <a:ea typeface="+mn-ea"/>
                <a:cs typeface="+mn-cs"/>
              </a:rPr>
              <a:t>Lockhouse</a:t>
            </a:r>
            <a:r>
              <a:rPr lang="en-US" sz="1200" kern="1200" dirty="0" smtClean="0">
                <a:solidFill>
                  <a:schemeClr val="tx1"/>
                </a:solidFill>
                <a:latin typeface="+mn-lt"/>
                <a:ea typeface="+mn-ea"/>
                <a:cs typeface="+mn-cs"/>
              </a:rPr>
              <a:t> were held November 4, 1995. The Hebert family is pictured with the plaque marking the event. From left are John, Ellie, Gary Jr., Jerry and Joyce.</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42</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City of Plaquemine, under the leadership of Mayor Tony </a:t>
            </a:r>
            <a:r>
              <a:rPr lang="en-US" sz="1200" kern="1200" dirty="0" err="1" smtClean="0">
                <a:solidFill>
                  <a:schemeClr val="tx1"/>
                </a:solidFill>
                <a:latin typeface="+mn-lt"/>
                <a:ea typeface="+mn-ea"/>
                <a:cs typeface="+mn-cs"/>
              </a:rPr>
              <a:t>Gulotta</a:t>
            </a:r>
            <a:r>
              <a:rPr lang="en-US" sz="1200" kern="1200" dirty="0" smtClean="0">
                <a:solidFill>
                  <a:schemeClr val="tx1"/>
                </a:solidFill>
                <a:latin typeface="+mn-lt"/>
                <a:ea typeface="+mn-ea"/>
                <a:cs typeface="+mn-cs"/>
              </a:rPr>
              <a:t>, received bids on Phase I of Bayou Plaquemine Waterfront Park in March 2000. Phase I included a walkway and a boardwalk along the bayou bank. Bids came in at $241,000. Tony had the foresight and the imagination to see how beautiful this area, the heart of Plaquemine, could be. He has worked tirelessly for years to see these projects to completion. The initial effort began in 1994 when Mayor </a:t>
            </a:r>
            <a:r>
              <a:rPr lang="en-US" sz="1200" kern="1200" dirty="0" err="1" smtClean="0">
                <a:solidFill>
                  <a:schemeClr val="tx1"/>
                </a:solidFill>
                <a:latin typeface="+mn-lt"/>
                <a:ea typeface="+mn-ea"/>
                <a:cs typeface="+mn-cs"/>
              </a:rPr>
              <a:t>Gulotta</a:t>
            </a:r>
            <a:r>
              <a:rPr lang="en-US" sz="1200" kern="1200" dirty="0" smtClean="0">
                <a:solidFill>
                  <a:schemeClr val="tx1"/>
                </a:solidFill>
                <a:latin typeface="+mn-lt"/>
                <a:ea typeface="+mn-ea"/>
                <a:cs typeface="+mn-cs"/>
              </a:rPr>
              <a:t> and Council Members visited the River Walk in San Antonio.</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45</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first Plaquemine July 4</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Celebration was held at the Bayou Plaquemine Waterfront Park  in 2001. The successful event, which draws thousands to the area, observed its 10</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anniversary this year.</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46</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Phase II of Bayou Plaquemine Waterfront Park included a pavilion, an overlook, parking, landscaping and floating piers. Dedication ceremonies for Phase II were held June 20, 2006. First Lady</a:t>
            </a:r>
            <a:r>
              <a:rPr lang="en-US" sz="1200" kern="1200" baseline="0" dirty="0" smtClean="0">
                <a:solidFill>
                  <a:schemeClr val="tx1"/>
                </a:solidFill>
                <a:latin typeface="+mn-lt"/>
                <a:ea typeface="+mn-ea"/>
                <a:cs typeface="+mn-cs"/>
              </a:rPr>
              <a:t> of Plaquemine, </a:t>
            </a:r>
            <a:r>
              <a:rPr lang="en-US" sz="1200" kern="1200" dirty="0" smtClean="0">
                <a:solidFill>
                  <a:schemeClr val="tx1"/>
                </a:solidFill>
                <a:latin typeface="+mn-lt"/>
                <a:ea typeface="+mn-ea"/>
                <a:cs typeface="+mn-cs"/>
              </a:rPr>
              <a:t>Mary Sue </a:t>
            </a:r>
            <a:r>
              <a:rPr lang="en-US" sz="1200" kern="1200" dirty="0" err="1" smtClean="0">
                <a:solidFill>
                  <a:schemeClr val="tx1"/>
                </a:solidFill>
                <a:latin typeface="+mn-lt"/>
                <a:ea typeface="+mn-ea"/>
                <a:cs typeface="+mn-cs"/>
              </a:rPr>
              <a:t>Gulotta</a:t>
            </a:r>
            <a:r>
              <a:rPr lang="en-US" sz="1200" kern="1200" dirty="0" smtClean="0">
                <a:solidFill>
                  <a:schemeClr val="tx1"/>
                </a:solidFill>
                <a:latin typeface="+mn-lt"/>
                <a:ea typeface="+mn-ea"/>
                <a:cs typeface="+mn-cs"/>
              </a:rPr>
              <a:t>, shattered a bottle of champagne on the cement pillar adjacent to the pier of Bayou Plaquemine to mark the official opening. On April 10, 2003, Mayor </a:t>
            </a:r>
            <a:r>
              <a:rPr lang="en-US" sz="1200" kern="1200" dirty="0" err="1" smtClean="0">
                <a:solidFill>
                  <a:schemeClr val="tx1"/>
                </a:solidFill>
                <a:latin typeface="+mn-lt"/>
                <a:ea typeface="+mn-ea"/>
                <a:cs typeface="+mn-cs"/>
              </a:rPr>
              <a:t>Gulotta</a:t>
            </a:r>
            <a:r>
              <a:rPr lang="en-US" sz="1200" kern="1200" dirty="0" smtClean="0">
                <a:solidFill>
                  <a:schemeClr val="tx1"/>
                </a:solidFill>
                <a:latin typeface="+mn-lt"/>
                <a:ea typeface="+mn-ea"/>
                <a:cs typeface="+mn-cs"/>
              </a:rPr>
              <a:t> signed a preliminary agreement with the U.S.  Army Corps of Engineers to begin construction of the $3.54</a:t>
            </a:r>
            <a:r>
              <a:rPr lang="en-US" sz="1200" kern="1200" baseline="0" dirty="0" smtClean="0">
                <a:solidFill>
                  <a:schemeClr val="tx1"/>
                </a:solidFill>
                <a:latin typeface="+mn-lt"/>
                <a:ea typeface="+mn-ea"/>
                <a:cs typeface="+mn-cs"/>
              </a:rPr>
              <a:t> Million </a:t>
            </a:r>
            <a:r>
              <a:rPr lang="en-US" sz="1200" kern="1200" dirty="0" smtClean="0">
                <a:solidFill>
                  <a:schemeClr val="tx1"/>
                </a:solidFill>
                <a:latin typeface="+mn-lt"/>
                <a:ea typeface="+mn-ea"/>
                <a:cs typeface="+mn-cs"/>
              </a:rPr>
              <a:t>pumps to introduce fresh water from the Mississippi River into Bayou Plaquemine for the first time in decades. The pumps</a:t>
            </a:r>
            <a:r>
              <a:rPr lang="en-US" sz="1200" kern="1200" baseline="0" dirty="0" smtClean="0">
                <a:solidFill>
                  <a:schemeClr val="tx1"/>
                </a:solidFill>
                <a:latin typeface="+mn-lt"/>
                <a:ea typeface="+mn-ea"/>
                <a:cs typeface="+mn-cs"/>
              </a:rPr>
              <a:t> were installed in March 2007, only to be pulled for repair after 300 hours of use.  They were reinstalled in February 2008 and pulled again, and reinstalled in June 2008.  They are now providing fresh water into Bayou Plaquemine.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49</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53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Louisiana Department of Culture, Recreation and Tourism ended the lease with local government agencies and took over the operation of the Lock on January 1, 1999. The state operated the Lock as a tourist center until July 1, 2010 when, due to state budget cuts, the staff was slashed and the facility was open to scheduled groups only. Plaquemine Mayor Tony </a:t>
            </a:r>
            <a:r>
              <a:rPr lang="en-US" sz="1200" kern="1200" dirty="0" err="1" smtClean="0">
                <a:solidFill>
                  <a:schemeClr val="tx1"/>
                </a:solidFill>
                <a:latin typeface="+mn-lt"/>
                <a:ea typeface="+mn-ea"/>
                <a:cs typeface="+mn-cs"/>
              </a:rPr>
              <a:t>Gulotta</a:t>
            </a:r>
            <a:r>
              <a:rPr lang="en-US" sz="1200" kern="1200" dirty="0" smtClean="0">
                <a:solidFill>
                  <a:schemeClr val="tx1"/>
                </a:solidFill>
                <a:latin typeface="+mn-lt"/>
                <a:ea typeface="+mn-ea"/>
                <a:cs typeface="+mn-cs"/>
              </a:rPr>
              <a:t> and Iberville Parish President Mitchell </a:t>
            </a:r>
            <a:r>
              <a:rPr lang="en-US" sz="1200" kern="1200" dirty="0" err="1" smtClean="0">
                <a:solidFill>
                  <a:schemeClr val="tx1"/>
                </a:solidFill>
                <a:latin typeface="+mn-lt"/>
                <a:ea typeface="+mn-ea"/>
                <a:cs typeface="+mn-cs"/>
              </a:rPr>
              <a:t>Ourso</a:t>
            </a:r>
            <a:r>
              <a:rPr lang="en-US" sz="1200" kern="1200" dirty="0" smtClean="0">
                <a:solidFill>
                  <a:schemeClr val="tx1"/>
                </a:solidFill>
                <a:latin typeface="+mn-lt"/>
                <a:ea typeface="+mn-ea"/>
                <a:cs typeface="+mn-cs"/>
              </a:rPr>
              <a:t> stepped up to form a cooperative endeavor agreement with the state, to reopen the facility. It was only with their help that the Lock now remains open full-time. The City of Plaquemine and the Iberville Parish Council provide many services to the Lock including utilities, maintenance and upkeep. The Friends of the Lock was organized January 1, 2011 to assist with tours and the upkeep of the Lock. Re-opening ceremonies were held January 21, 2011. At that time elected officials and the Friends pledged that the Lock and </a:t>
            </a:r>
            <a:r>
              <a:rPr lang="en-US" sz="1200" kern="1200" dirty="0" err="1" smtClean="0">
                <a:solidFill>
                  <a:schemeClr val="tx1"/>
                </a:solidFill>
                <a:latin typeface="+mn-lt"/>
                <a:ea typeface="+mn-ea"/>
                <a:cs typeface="+mn-cs"/>
              </a:rPr>
              <a:t>Lockhouse</a:t>
            </a:r>
            <a:r>
              <a:rPr lang="en-US" sz="1200" kern="1200" dirty="0" smtClean="0">
                <a:solidFill>
                  <a:schemeClr val="tx1"/>
                </a:solidFill>
                <a:latin typeface="+mn-lt"/>
                <a:ea typeface="+mn-ea"/>
                <a:cs typeface="+mn-cs"/>
              </a:rPr>
              <a:t> will not close again.</a:t>
            </a:r>
          </a:p>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58</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8E3EB0C-C19F-4D5B-82E3-3A92FF218450}" type="slidenum">
              <a:rPr lang="en-US" smtClean="0"/>
              <a:pPr/>
              <a:t>64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152400" y="152400"/>
            <a:ext cx="7543800" cy="914400"/>
          </a:xfrm>
          <a:prstGeom prst="rect">
            <a:avLst/>
          </a:prstGeom>
        </p:spPr>
        <p:txBody>
          <a:bodyPr vert="horz" lIns="91440" tIns="45720" rIns="91440" bIns="45720" rtlCol="0" anchor="t">
            <a:normAutofit/>
          </a:bodyPr>
          <a:lstStyle>
            <a:lvl1pPr>
              <a:defRPr sz="3200"/>
            </a:lvl1pPr>
          </a:lstStyle>
          <a:p>
            <a:r>
              <a:rPr lang="en-US" dirty="0" smtClean="0"/>
              <a:t>Click to edit Master title style</a:t>
            </a:r>
            <a:endParaRPr lang="en-US" dirty="0"/>
          </a:p>
        </p:txBody>
      </p:sp>
      <p:sp>
        <p:nvSpPr>
          <p:cNvPr id="13" name="Subtitle 2"/>
          <p:cNvSpPr>
            <a:spLocks noGrp="1"/>
          </p:cNvSpPr>
          <p:nvPr userDrawn="1">
            <p:ph type="subTitle" idx="4294967295"/>
          </p:nvPr>
        </p:nvSpPr>
        <p:spPr>
          <a:xfrm>
            <a:off x="152400" y="5410200"/>
            <a:ext cx="8839200" cy="1295400"/>
          </a:xfrm>
        </p:spPr>
        <p:txBody>
          <a:bodyPr anchor="b">
            <a:normAutofit/>
          </a:bodyPr>
          <a:lstStyle>
            <a:lvl1pPr>
              <a:defRPr sz="2400"/>
            </a:lvl1pPr>
          </a:lstStyle>
          <a:p>
            <a:endParaRPr lang="en-US" dirty="0"/>
          </a:p>
        </p:txBody>
      </p:sp>
    </p:spTree>
  </p:cSld>
  <p:clrMapOvr>
    <a:masterClrMapping/>
  </p:clrMapOvr>
  <p:transition spd="med" advTm="25000">
    <p:random/>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3"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152400"/>
            <a:ext cx="7543800" cy="914400"/>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52400" y="5105400"/>
            <a:ext cx="8839200" cy="1630363"/>
          </a:xfrm>
          <a:prstGeom prst="rect">
            <a:avLst/>
          </a:prstGeom>
        </p:spPr>
        <p:txBody>
          <a:bodyPr vert="horz" lIns="91440" tIns="45720" rIns="91440" bIns="45720" rtlCol="0" anchor="b">
            <a:normAutofit/>
          </a:bodyPr>
          <a:lstStyle/>
          <a:p>
            <a:pPr lvl="0"/>
            <a:r>
              <a:rPr lang="en-US" dirty="0" smtClean="0"/>
              <a:t>Click to edit Master text styles</a:t>
            </a:r>
          </a:p>
          <a:p>
            <a:pPr lvl="1"/>
            <a:r>
              <a:rPr lang="en-US" dirty="0" smtClean="0"/>
              <a:t>Second level</a:t>
            </a:r>
          </a:p>
          <a:p>
            <a:pPr lvl="2"/>
            <a:r>
              <a:rPr lang="en-US" dirty="0" smtClean="0"/>
              <a:t>Third level</a:t>
            </a:r>
          </a:p>
        </p:txBody>
      </p:sp>
      <p:pic>
        <p:nvPicPr>
          <p:cNvPr id="7" name="Picture 6" descr="FOL logo-color.jpg"/>
          <p:cNvPicPr>
            <a:picLocks noChangeAspect="1"/>
          </p:cNvPicPr>
          <p:nvPr userDrawn="1"/>
        </p:nvPicPr>
        <p:blipFill>
          <a:blip r:embed="rId3" cstate="print"/>
          <a:stretch>
            <a:fillRect/>
          </a:stretch>
        </p:blipFill>
        <p:spPr>
          <a:xfrm>
            <a:off x="7620000" y="152400"/>
            <a:ext cx="1409700" cy="939800"/>
          </a:xfrm>
          <a:prstGeom prst="rect">
            <a:avLst/>
          </a:prstGeom>
        </p:spPr>
      </p:pic>
    </p:spTree>
  </p:cSld>
  <p:clrMap bg1="lt1" tx1="dk1" bg2="lt2" tx2="dk2" accent1="accent1" accent2="accent2" accent3="accent3" accent4="accent4" accent5="accent5" accent6="accent6" hlink="hlink" folHlink="folHlink"/>
  <p:sldLayoutIdLst>
    <p:sldLayoutId r:id="rId1"/>
  </p:sldLayoutIdLst>
  <p:transition spd="med" advTm="25000">
    <p:random/>
  </p:transition>
  <p:txStyles>
    <p:titleStyle>
      <a:lvl1pPr algn="l" defTabSz="914400" rtl="0" eaLnBrk="1" latinLnBrk="0" hangingPunct="1">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3"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4"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3"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3"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3"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3"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1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1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2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3" Type="http://schemas.openxmlformats.org/officeDocument/2006/relationships/image" Target="../media/image2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3" Type="http://schemas.openxmlformats.org/officeDocument/2006/relationships/image" Target="../media/image2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3" Type="http://schemas.openxmlformats.org/officeDocument/2006/relationships/image" Target="../media/image2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3" Type="http://schemas.openxmlformats.org/officeDocument/2006/relationships/image" Target="../media/image2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3" Type="http://schemas.openxmlformats.org/officeDocument/2006/relationships/image" Target="../media/image2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3" Type="http://schemas.openxmlformats.org/officeDocument/2006/relationships/image" Target="../media/image2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3" Type="http://schemas.openxmlformats.org/officeDocument/2006/relationships/image" Target="../media/image2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3" Type="http://schemas.openxmlformats.org/officeDocument/2006/relationships/image" Target="../media/image2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3" Type="http://schemas.openxmlformats.org/officeDocument/2006/relationships/image" Target="../media/image2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3" Type="http://schemas.openxmlformats.org/officeDocument/2006/relationships/image" Target="../media/image3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3" Type="http://schemas.openxmlformats.org/officeDocument/2006/relationships/image" Target="../media/image3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3" Type="http://schemas.openxmlformats.org/officeDocument/2006/relationships/image" Target="../media/image3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3" Type="http://schemas.openxmlformats.org/officeDocument/2006/relationships/image" Target="../media/image3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3" Type="http://schemas.openxmlformats.org/officeDocument/2006/relationships/image" Target="../media/image3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3" Type="http://schemas.openxmlformats.org/officeDocument/2006/relationships/image" Target="../media/image35.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3" Type="http://schemas.openxmlformats.org/officeDocument/2006/relationships/image" Target="../media/image3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3" Type="http://schemas.openxmlformats.org/officeDocument/2006/relationships/image" Target="../media/image3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3" Type="http://schemas.openxmlformats.org/officeDocument/2006/relationships/image" Target="../media/image39.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3" Type="http://schemas.openxmlformats.org/officeDocument/2006/relationships/image" Target="../media/image40.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3" Type="http://schemas.openxmlformats.org/officeDocument/2006/relationships/image" Target="../media/image4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3" Type="http://schemas.openxmlformats.org/officeDocument/2006/relationships/image" Target="../media/image4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3" Type="http://schemas.openxmlformats.org/officeDocument/2006/relationships/image" Target="../media/image47.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3" Type="http://schemas.openxmlformats.org/officeDocument/2006/relationships/image" Target="../media/image48.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3" Type="http://schemas.openxmlformats.org/officeDocument/2006/relationships/image" Target="../media/image5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4" Type="http://schemas.openxmlformats.org/officeDocument/2006/relationships/image" Target="../media/image56.jpeg"/><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5.jpeg"/></Relationships>
</file>

<file path=ppt/slides/_rels/slide5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3" Type="http://schemas.openxmlformats.org/officeDocument/2006/relationships/image" Target="../media/image61.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3" Type="http://schemas.openxmlformats.org/officeDocument/2006/relationships/image" Target="../media/image67.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1"/>
          <p:cNvSpPr>
            <a:spLocks noGrp="1"/>
          </p:cNvSpPr>
          <p:nvPr>
            <p:ph type="title"/>
          </p:nvPr>
        </p:nvSpPr>
        <p:spPr>
          <a:xfrm>
            <a:off x="685800" y="381000"/>
            <a:ext cx="6934200" cy="914400"/>
          </a:xfrm>
        </p:spPr>
        <p:txBody>
          <a:bodyPr anchor="t">
            <a:normAutofit/>
          </a:bodyPr>
          <a:lstStyle/>
          <a:p>
            <a:pPr algn="ctr"/>
            <a:r>
              <a:rPr lang="en-US" sz="1800" b="1" dirty="0" smtClean="0"/>
              <a:t>History of the Gary J. Hebert Memorial </a:t>
            </a:r>
            <a:r>
              <a:rPr lang="en-US" sz="1800" b="1" dirty="0" err="1" smtClean="0"/>
              <a:t>Lockhouse</a:t>
            </a:r>
            <a:r>
              <a:rPr lang="en-US" sz="1800" b="1" dirty="0" smtClean="0"/>
              <a:t> </a:t>
            </a:r>
            <a:br>
              <a:rPr lang="en-US" sz="1800" b="1" dirty="0" smtClean="0"/>
            </a:br>
            <a:r>
              <a:rPr lang="en-US" sz="1800" b="1" dirty="0" smtClean="0"/>
              <a:t>from 1961-2012 and </a:t>
            </a:r>
            <a:br>
              <a:rPr lang="en-US" sz="1800" b="1" dirty="0" smtClean="0"/>
            </a:br>
            <a:r>
              <a:rPr lang="en-US" sz="1800" b="1" dirty="0" smtClean="0"/>
              <a:t>Bayou Plaquemine Waterfront Park from 1990s to 2012</a:t>
            </a:r>
            <a:endParaRPr lang="en-US" sz="1800" b="1" dirty="0"/>
          </a:p>
        </p:txBody>
      </p:sp>
      <p:pic>
        <p:nvPicPr>
          <p:cNvPr id="5" name="Picture 4" descr="Cover Page.jpg"/>
          <p:cNvPicPr>
            <a:picLocks noChangeAspect="1"/>
          </p:cNvPicPr>
          <p:nvPr/>
        </p:nvPicPr>
        <p:blipFill>
          <a:blip r:embed="rId3" cstate="print"/>
          <a:srcRect t="9137" b="6781"/>
          <a:stretch>
            <a:fillRect/>
          </a:stretch>
        </p:blipFill>
        <p:spPr>
          <a:xfrm>
            <a:off x="1175085" y="1494590"/>
            <a:ext cx="6717630" cy="4478420"/>
          </a:xfrm>
          <a:prstGeom prst="rect">
            <a:avLst/>
          </a:prstGeom>
        </p:spPr>
      </p:pic>
      <p:sp>
        <p:nvSpPr>
          <p:cNvPr id="6" name="Subtitle 2"/>
          <p:cNvSpPr>
            <a:spLocks noGrp="1"/>
          </p:cNvSpPr>
          <p:nvPr>
            <p:ph type="subTitle" idx="4294967295"/>
          </p:nvPr>
        </p:nvSpPr>
        <p:spPr>
          <a:xfrm>
            <a:off x="152400" y="5867400"/>
            <a:ext cx="8839200" cy="868363"/>
          </a:xfrm>
        </p:spPr>
        <p:txBody>
          <a:bodyPr>
            <a:normAutofit fontScale="25000" lnSpcReduction="20000"/>
          </a:bodyPr>
          <a:lstStyle/>
          <a:p>
            <a:pPr>
              <a:buNone/>
            </a:pPr>
            <a:endParaRPr lang="en-US" dirty="0" smtClean="0"/>
          </a:p>
          <a:p>
            <a:pPr>
              <a:buNone/>
            </a:pPr>
            <a:endParaRPr lang="en-US" dirty="0" smtClean="0"/>
          </a:p>
          <a:p>
            <a:pPr>
              <a:buNone/>
            </a:pPr>
            <a:endParaRPr lang="en-US" dirty="0" smtClean="0"/>
          </a:p>
          <a:p>
            <a:pPr>
              <a:buNone/>
            </a:pPr>
            <a:endParaRPr lang="en-US" sz="9600" dirty="0" smtClean="0"/>
          </a:p>
          <a:p>
            <a:pPr algn="ctr">
              <a:buNone/>
            </a:pPr>
            <a:r>
              <a:rPr lang="en-US" sz="9600" dirty="0" smtClean="0"/>
              <a:t>Plaquemine Lock State Historic Site</a:t>
            </a:r>
          </a:p>
          <a:p>
            <a:pPr>
              <a:buNone/>
            </a:pPr>
            <a:endParaRPr lang="en-US" dirty="0"/>
          </a:p>
        </p:txBody>
      </p:sp>
    </p:spTree>
  </p:cSld>
  <p:clrMapOvr>
    <a:masterClrMapping/>
  </p:clrMapOvr>
  <p:transition spd="med" advTm="25000">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DC-260-B0639812071.jpg"/>
          <p:cNvPicPr>
            <a:picLocks noChangeAspect="1"/>
          </p:cNvPicPr>
          <p:nvPr/>
        </p:nvPicPr>
        <p:blipFill>
          <a:blip r:embed="rId3" cstate="print"/>
          <a:srcRect l="10000" t="36724" r="1667" b="4138"/>
          <a:stretch>
            <a:fillRect/>
          </a:stretch>
        </p:blipFill>
        <p:spPr>
          <a:xfrm>
            <a:off x="304800" y="1143000"/>
            <a:ext cx="8571722" cy="3962400"/>
          </a:xfrm>
          <a:prstGeom prst="rect">
            <a:avLst/>
          </a:prstGeom>
        </p:spPr>
      </p:pic>
      <p:sp>
        <p:nvSpPr>
          <p:cNvPr id="3" name="TextBox 2"/>
          <p:cNvSpPr txBox="1"/>
          <p:nvPr/>
        </p:nvSpPr>
        <p:spPr>
          <a:xfrm>
            <a:off x="609600" y="5257800"/>
            <a:ext cx="7924800" cy="1477328"/>
          </a:xfrm>
          <a:prstGeom prst="rect">
            <a:avLst/>
          </a:prstGeom>
          <a:noFill/>
        </p:spPr>
        <p:txBody>
          <a:bodyPr wrap="square" rtlCol="0">
            <a:spAutoFit/>
          </a:bodyPr>
          <a:lstStyle/>
          <a:p>
            <a:pPr>
              <a:defRPr/>
            </a:pPr>
            <a:r>
              <a:rPr lang="en-US" dirty="0" smtClean="0"/>
              <a:t>This photo of the Plaquemine Lock in full operation was taken by the late Gary Hebert from the St. John Church steeple in the early 1950’s. The Lock was designed by Col. George Goethals, who later designed the Panama Canal. The Lock ceased functioning when the Port Allen Lock was opened to water traffic on July 14, 1961.</a:t>
            </a:r>
          </a:p>
        </p:txBody>
      </p:sp>
    </p:spTree>
  </p:cSld>
  <p:clrMapOvr>
    <a:masterClrMapping/>
  </p:clrMapOvr>
  <p:transition spd="med" advTm="25000">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1960s.jpg"/>
          <p:cNvPicPr>
            <a:picLocks noChangeAspect="1"/>
          </p:cNvPicPr>
          <p:nvPr/>
        </p:nvPicPr>
        <p:blipFill>
          <a:blip r:embed="rId3"/>
          <a:stretch>
            <a:fillRect/>
          </a:stretch>
        </p:blipFill>
        <p:spPr>
          <a:xfrm>
            <a:off x="134470" y="0"/>
            <a:ext cx="8875059" cy="6858000"/>
          </a:xfrm>
          <a:prstGeom prst="rect">
            <a:avLst/>
          </a:prstGeom>
        </p:spPr>
      </p:pic>
      <p:sp>
        <p:nvSpPr>
          <p:cNvPr id="5" name="Subtitle 2"/>
          <p:cNvSpPr>
            <a:spLocks noGrp="1"/>
          </p:cNvSpPr>
          <p:nvPr>
            <p:ph type="subTitle" idx="4294967295"/>
          </p:nvPr>
        </p:nvSpPr>
        <p:spPr>
          <a:xfrm>
            <a:off x="152400" y="5867400"/>
            <a:ext cx="8839200" cy="868363"/>
          </a:xfrm>
        </p:spPr>
        <p:txBody>
          <a:bodyPr>
            <a:normAutofit fontScale="25000" lnSpcReduction="20000"/>
          </a:bodyPr>
          <a:lstStyle/>
          <a:p>
            <a:pPr>
              <a:buNone/>
            </a:pPr>
            <a:endParaRPr lang="en-US" dirty="0" smtClean="0"/>
          </a:p>
          <a:p>
            <a:pPr>
              <a:buNone/>
            </a:pPr>
            <a:endParaRPr lang="en-US" dirty="0" smtClean="0"/>
          </a:p>
          <a:p>
            <a:pPr>
              <a:buNone/>
            </a:pPr>
            <a:endParaRPr lang="en-US" dirty="0" smtClean="0"/>
          </a:p>
          <a:p>
            <a:pPr>
              <a:buNone/>
            </a:pPr>
            <a:endParaRPr lang="en-US" sz="9600" dirty="0" smtClean="0"/>
          </a:p>
          <a:p>
            <a:pPr algn="ctr">
              <a:buNone/>
            </a:pPr>
            <a:r>
              <a:rPr lang="en-US" sz="9600" dirty="0" smtClean="0"/>
              <a:t>The Lock is closed to navigation.</a:t>
            </a:r>
          </a:p>
          <a:p>
            <a:pPr>
              <a:buNone/>
            </a:pPr>
            <a:endParaRPr lang="en-US" dirty="0"/>
          </a:p>
        </p:txBody>
      </p:sp>
    </p:spTree>
  </p:cSld>
  <p:clrMapOvr>
    <a:masterClrMapping/>
  </p:clrMapOvr>
  <p:transition spd="med" advTm="25000">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543800" cy="914400"/>
          </a:xfrm>
        </p:spPr>
        <p:txBody>
          <a:bodyPr/>
          <a:lstStyle/>
          <a:p>
            <a:r>
              <a:rPr lang="en-US" b="1" dirty="0" smtClean="0"/>
              <a:t>Early 1960s</a:t>
            </a:r>
            <a:endParaRPr lang="en-US" b="1" dirty="0"/>
          </a:p>
        </p:txBody>
      </p:sp>
      <p:pic>
        <p:nvPicPr>
          <p:cNvPr id="6" name="Picture 5" descr="DC-260-B0639811906 copy.jpg"/>
          <p:cNvPicPr>
            <a:picLocks noChangeAspect="1"/>
          </p:cNvPicPr>
          <p:nvPr/>
        </p:nvPicPr>
        <p:blipFill>
          <a:blip r:embed="rId3" cstate="print"/>
          <a:srcRect l="22437" t="12222" r="29540" b="2222"/>
          <a:stretch>
            <a:fillRect/>
          </a:stretch>
        </p:blipFill>
        <p:spPr>
          <a:xfrm rot="16200000">
            <a:off x="2918650" y="-861250"/>
            <a:ext cx="3420536" cy="7886236"/>
          </a:xfrm>
          <a:prstGeom prst="rect">
            <a:avLst/>
          </a:prstGeom>
        </p:spPr>
      </p:pic>
      <p:sp>
        <p:nvSpPr>
          <p:cNvPr id="5" name="TextBox 4"/>
          <p:cNvSpPr txBox="1"/>
          <p:nvPr/>
        </p:nvSpPr>
        <p:spPr>
          <a:xfrm>
            <a:off x="762000" y="5181600"/>
            <a:ext cx="7696200" cy="1200329"/>
          </a:xfrm>
          <a:prstGeom prst="rect">
            <a:avLst/>
          </a:prstGeom>
          <a:noFill/>
        </p:spPr>
        <p:txBody>
          <a:bodyPr wrap="square" rtlCol="0">
            <a:spAutoFit/>
          </a:bodyPr>
          <a:lstStyle/>
          <a:p>
            <a:r>
              <a:rPr lang="en-US" dirty="0" smtClean="0"/>
              <a:t>The Lock in the early 1960s, after it was closed to navigation. The Lock structure was judged to be inadequate in 1954 and a new lock structure was built in Port Allen. </a:t>
            </a:r>
          </a:p>
          <a:p>
            <a:endParaRPr lang="en-US" dirty="0"/>
          </a:p>
        </p:txBody>
      </p:sp>
    </p:spTree>
  </p:cSld>
  <p:clrMapOvr>
    <a:masterClrMapping/>
  </p:clrMapOvr>
  <p:transition spd="med" advTm="25000">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October 13, 1966</a:t>
            </a:r>
            <a:endParaRPr lang="en-US" b="1" dirty="0"/>
          </a:p>
        </p:txBody>
      </p:sp>
      <p:pic>
        <p:nvPicPr>
          <p:cNvPr id="5" name="Picture 4" descr="DC-260-B0639811908 copy.jpg"/>
          <p:cNvPicPr>
            <a:picLocks noChangeAspect="1"/>
          </p:cNvPicPr>
          <p:nvPr/>
        </p:nvPicPr>
        <p:blipFill>
          <a:blip r:embed="rId3" cstate="print"/>
          <a:srcRect l="14017" t="21377" r="41717" b="4806"/>
          <a:stretch>
            <a:fillRect/>
          </a:stretch>
        </p:blipFill>
        <p:spPr>
          <a:xfrm rot="16200000">
            <a:off x="1709936" y="2709664"/>
            <a:ext cx="2295129" cy="4953002"/>
          </a:xfrm>
          <a:prstGeom prst="rect">
            <a:avLst/>
          </a:prstGeom>
        </p:spPr>
      </p:pic>
      <p:pic>
        <p:nvPicPr>
          <p:cNvPr id="4" name="Picture 3" descr="DC-260-B0639811907 copy.jpg"/>
          <p:cNvPicPr>
            <a:picLocks noChangeAspect="1"/>
          </p:cNvPicPr>
          <p:nvPr/>
        </p:nvPicPr>
        <p:blipFill>
          <a:blip r:embed="rId4" cstate="print"/>
          <a:srcRect l="29029" t="11111" r="18898" b="21481"/>
          <a:stretch>
            <a:fillRect/>
          </a:stretch>
        </p:blipFill>
        <p:spPr>
          <a:xfrm rot="16200000">
            <a:off x="1384300" y="-88899"/>
            <a:ext cx="2971800" cy="4978399"/>
          </a:xfrm>
          <a:prstGeom prst="rect">
            <a:avLst/>
          </a:prstGeom>
        </p:spPr>
      </p:pic>
      <p:sp>
        <p:nvSpPr>
          <p:cNvPr id="6" name="TextBox 5"/>
          <p:cNvSpPr txBox="1"/>
          <p:nvPr/>
        </p:nvSpPr>
        <p:spPr>
          <a:xfrm>
            <a:off x="5562600" y="1295400"/>
            <a:ext cx="3276600" cy="4876800"/>
          </a:xfrm>
          <a:prstGeom prst="rect">
            <a:avLst/>
          </a:prstGeom>
          <a:noFill/>
        </p:spPr>
        <p:txBody>
          <a:bodyPr wrap="square" rtlCol="0">
            <a:noAutofit/>
          </a:bodyPr>
          <a:lstStyle/>
          <a:p>
            <a:r>
              <a:rPr lang="en-US" sz="2400" b="1" dirty="0" smtClean="0"/>
              <a:t>Traffic problems at Bayou Plaquemine bridge</a:t>
            </a:r>
          </a:p>
          <a:p>
            <a:r>
              <a:rPr lang="en-US" sz="2000" dirty="0" smtClean="0"/>
              <a:t>The Louisiana Department of Highways let a contract for the four-lane expansion of La. 1 from Port Allen to Plaquemine in July, 1966. Monumental traffic jams developed as the two-lane bridge at the La. 1 artery through the city could not handle the traffic.</a:t>
            </a:r>
          </a:p>
          <a:p>
            <a:endParaRPr lang="en-US" sz="1400" dirty="0" smtClean="0"/>
          </a:p>
          <a:p>
            <a:endParaRPr lang="en-US" sz="1400" dirty="0"/>
          </a:p>
        </p:txBody>
      </p:sp>
    </p:spTree>
  </p:cSld>
  <p:clrMapOvr>
    <a:masterClrMapping/>
  </p:clrMapOvr>
  <p:transition spd="med" advTm="25000">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543800" cy="914400"/>
          </a:xfrm>
        </p:spPr>
        <p:txBody>
          <a:bodyPr/>
          <a:lstStyle/>
          <a:p>
            <a:r>
              <a:rPr lang="en-US" b="1" dirty="0" smtClean="0"/>
              <a:t>1966 - 1967</a:t>
            </a:r>
            <a:endParaRPr lang="en-US" b="1" dirty="0"/>
          </a:p>
        </p:txBody>
      </p:sp>
      <p:sp>
        <p:nvSpPr>
          <p:cNvPr id="3" name="Subtitle 2"/>
          <p:cNvSpPr>
            <a:spLocks noGrp="1"/>
          </p:cNvSpPr>
          <p:nvPr>
            <p:ph type="subTitle" idx="4294967295"/>
          </p:nvPr>
        </p:nvSpPr>
        <p:spPr>
          <a:xfrm>
            <a:off x="228600" y="5410200"/>
            <a:ext cx="8686800" cy="1295400"/>
          </a:xfrm>
        </p:spPr>
        <p:txBody>
          <a:bodyPr anchor="t">
            <a:noAutofit/>
          </a:bodyPr>
          <a:lstStyle/>
          <a:p>
            <a:pPr marL="0" indent="0">
              <a:lnSpc>
                <a:spcPts val="2120"/>
              </a:lnSpc>
              <a:spcBef>
                <a:spcPts val="0"/>
              </a:spcBef>
              <a:buNone/>
            </a:pPr>
            <a:r>
              <a:rPr lang="en-US" sz="1600" dirty="0" smtClean="0"/>
              <a:t>The Lockmaster’s house, top photos, and Assistant Lockmaster’s House, lower photos, were sold by the U.S. Army Corps of Engineers. The Lockmaster’s house was purchased by Kirkland </a:t>
            </a:r>
            <a:r>
              <a:rPr lang="en-US" sz="1600" dirty="0" err="1" smtClean="0"/>
              <a:t>Doiron</a:t>
            </a:r>
            <a:r>
              <a:rPr lang="en-US" sz="1600" dirty="0" smtClean="0"/>
              <a:t> and rolled on the levee to Brusly. It is now the home of Roger and Lisa Daggett. The Assistant Lockmaster’s House was purchased by the late Dr. Carl </a:t>
            </a:r>
            <a:r>
              <a:rPr lang="en-US" sz="1600" dirty="0" err="1" smtClean="0"/>
              <a:t>Blunck</a:t>
            </a:r>
            <a:r>
              <a:rPr lang="en-US" sz="1600" dirty="0" smtClean="0"/>
              <a:t>, who moved it to Belleview Road for his medical office.</a:t>
            </a:r>
          </a:p>
          <a:p>
            <a:pPr>
              <a:buNone/>
            </a:pPr>
            <a:endParaRPr lang="en-US" sz="1600" dirty="0"/>
          </a:p>
        </p:txBody>
      </p:sp>
      <p:pic>
        <p:nvPicPr>
          <p:cNvPr id="4" name="Picture 3" descr="DC-260-B0639811937 copy.jpg"/>
          <p:cNvPicPr>
            <a:picLocks noChangeAspect="1"/>
          </p:cNvPicPr>
          <p:nvPr/>
        </p:nvPicPr>
        <p:blipFill>
          <a:blip r:embed="rId3" cstate="print"/>
          <a:srcRect l="9902" t="15602" r="10346" b="18125"/>
          <a:stretch>
            <a:fillRect/>
          </a:stretch>
        </p:blipFill>
        <p:spPr>
          <a:xfrm>
            <a:off x="838200" y="990600"/>
            <a:ext cx="7467600" cy="426720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DC-260-B0639811909 copy.jpg"/>
          <p:cNvPicPr>
            <a:picLocks noChangeAspect="1"/>
          </p:cNvPicPr>
          <p:nvPr/>
        </p:nvPicPr>
        <p:blipFill>
          <a:blip r:embed="rId3" cstate="print"/>
          <a:srcRect l="16198" t="8994" r="23064"/>
          <a:stretch>
            <a:fillRect/>
          </a:stretch>
        </p:blipFill>
        <p:spPr>
          <a:xfrm rot="16200000">
            <a:off x="2286396" y="-762396"/>
            <a:ext cx="3733800" cy="7239792"/>
          </a:xfrm>
          <a:prstGeom prst="rect">
            <a:avLst/>
          </a:prstGeom>
        </p:spPr>
      </p:pic>
      <p:sp>
        <p:nvSpPr>
          <p:cNvPr id="6" name="Title 1"/>
          <p:cNvSpPr txBox="1">
            <a:spLocks/>
          </p:cNvSpPr>
          <p:nvPr/>
        </p:nvSpPr>
        <p:spPr>
          <a:xfrm>
            <a:off x="457200" y="457200"/>
            <a:ext cx="7543800" cy="9144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1960s &amp; early 1970s</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
        <p:nvSpPr>
          <p:cNvPr id="7" name="Subtitle 2"/>
          <p:cNvSpPr>
            <a:spLocks noGrp="1"/>
          </p:cNvSpPr>
          <p:nvPr>
            <p:ph type="subTitle" idx="4294967295"/>
          </p:nvPr>
        </p:nvSpPr>
        <p:spPr>
          <a:xfrm>
            <a:off x="152400" y="4953000"/>
            <a:ext cx="8839200" cy="1905000"/>
          </a:xfrm>
        </p:spPr>
        <p:txBody>
          <a:bodyPr anchor="t">
            <a:normAutofit/>
          </a:bodyPr>
          <a:lstStyle/>
          <a:p>
            <a:pPr>
              <a:lnSpc>
                <a:spcPts val="2400"/>
              </a:lnSpc>
              <a:buNone/>
            </a:pPr>
            <a:r>
              <a:rPr lang="en-US" sz="1900" dirty="0" smtClean="0"/>
              <a:t>In the late 1960s the La. Highway Department presented a plan to fill in 1,500 feet of Bayou Plaquemine and tear down the Lock building for a 4-lane extension of La. 1. Gary Hebert, historian and preservationist, and editor of the Plaquemine POST, vehemently disagreed with the highway plans and formed “Save Bayou Plaquemine, Inc.” to fight the project. This photo shows Highway 1 at that time.</a:t>
            </a:r>
          </a:p>
          <a:p>
            <a:pPr>
              <a:lnSpc>
                <a:spcPts val="1800"/>
              </a:lnSpc>
              <a:buNone/>
            </a:pPr>
            <a:endParaRPr lang="en-US" sz="2400" dirty="0"/>
          </a:p>
        </p:txBody>
      </p:sp>
    </p:spTree>
  </p:cSld>
  <p:clrMapOvr>
    <a:masterClrMapping/>
  </p:clrMapOvr>
  <p:transition spd="med" advTm="25000">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1970s.jpg"/>
          <p:cNvPicPr>
            <a:picLocks noChangeAspect="1"/>
          </p:cNvPicPr>
          <p:nvPr/>
        </p:nvPicPr>
        <p:blipFill>
          <a:blip r:embed="rId2"/>
          <a:stretch>
            <a:fillRect/>
          </a:stretch>
        </p:blipFill>
        <p:spPr>
          <a:xfrm>
            <a:off x="134470" y="0"/>
            <a:ext cx="8875059" cy="6858000"/>
          </a:xfrm>
          <a:prstGeom prst="rect">
            <a:avLst/>
          </a:prstGeom>
        </p:spPr>
      </p:pic>
      <p:sp>
        <p:nvSpPr>
          <p:cNvPr id="3" name="Subtitle 2"/>
          <p:cNvSpPr>
            <a:spLocks noGrp="1"/>
          </p:cNvSpPr>
          <p:nvPr>
            <p:ph type="subTitle" idx="4294967295"/>
          </p:nvPr>
        </p:nvSpPr>
        <p:spPr>
          <a:xfrm>
            <a:off x="152400" y="5867400"/>
            <a:ext cx="8839200" cy="868363"/>
          </a:xfrm>
        </p:spPr>
        <p:txBody>
          <a:bodyPr>
            <a:normAutofit fontScale="25000" lnSpcReduction="20000"/>
          </a:bodyPr>
          <a:lstStyle/>
          <a:p>
            <a:pPr>
              <a:buNone/>
            </a:pPr>
            <a:endParaRPr lang="en-US" dirty="0" smtClean="0"/>
          </a:p>
          <a:p>
            <a:pPr>
              <a:buNone/>
            </a:pPr>
            <a:endParaRPr lang="en-US" dirty="0" smtClean="0"/>
          </a:p>
          <a:p>
            <a:pPr>
              <a:buNone/>
            </a:pPr>
            <a:endParaRPr lang="en-US" dirty="0" smtClean="0"/>
          </a:p>
          <a:p>
            <a:pPr>
              <a:buNone/>
            </a:pPr>
            <a:endParaRPr lang="en-US" sz="9600" dirty="0" smtClean="0"/>
          </a:p>
          <a:p>
            <a:pPr algn="ctr">
              <a:buNone/>
            </a:pPr>
            <a:r>
              <a:rPr lang="en-US" sz="9600" dirty="0" smtClean="0"/>
              <a:t>The fight to save Bayou Plaquemine and the Lock</a:t>
            </a:r>
          </a:p>
          <a:p>
            <a:pPr>
              <a:buNone/>
            </a:pPr>
            <a:endParaRPr lang="en-US" dirty="0"/>
          </a:p>
        </p:txBody>
      </p:sp>
    </p:spTree>
  </p:cSld>
  <p:clrMapOvr>
    <a:masterClrMapping/>
  </p:clrMapOvr>
  <p:transition spd="med" advTm="25000">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 1970s</a:t>
            </a:r>
            <a:endParaRPr lang="en-US" dirty="0"/>
          </a:p>
        </p:txBody>
      </p:sp>
      <p:sp>
        <p:nvSpPr>
          <p:cNvPr id="3" name="Subtitle 2"/>
          <p:cNvSpPr>
            <a:spLocks noGrp="1"/>
          </p:cNvSpPr>
          <p:nvPr>
            <p:ph type="subTitle" idx="4294967295"/>
          </p:nvPr>
        </p:nvSpPr>
        <p:spPr>
          <a:xfrm>
            <a:off x="609600" y="5638800"/>
            <a:ext cx="8001000" cy="1447800"/>
          </a:xfrm>
        </p:spPr>
        <p:txBody>
          <a:bodyPr>
            <a:normAutofit fontScale="92500"/>
          </a:bodyPr>
          <a:lstStyle/>
          <a:p>
            <a:pPr marL="0" indent="0">
              <a:spcBef>
                <a:spcPts val="0"/>
              </a:spcBef>
              <a:buNone/>
              <a:defRPr/>
            </a:pPr>
            <a:endParaRPr lang="en-US" sz="2400" dirty="0" smtClean="0"/>
          </a:p>
          <a:p>
            <a:pPr marL="0" indent="0">
              <a:lnSpc>
                <a:spcPts val="2700"/>
              </a:lnSpc>
              <a:spcBef>
                <a:spcPts val="0"/>
              </a:spcBef>
              <a:buNone/>
              <a:defRPr/>
            </a:pPr>
            <a:r>
              <a:rPr lang="en-US" sz="2400" dirty="0" smtClean="0"/>
              <a:t>The Lockhouse was boarded up in Sept. 1961 and remained boarded in the 1960’s and 1970’s before it was renovated into a museum.</a:t>
            </a:r>
          </a:p>
          <a:p>
            <a:endParaRPr lang="en-US" sz="2400" dirty="0" smtClean="0"/>
          </a:p>
          <a:p>
            <a:endParaRPr lang="en-US" sz="2400" dirty="0"/>
          </a:p>
        </p:txBody>
      </p:sp>
      <p:pic>
        <p:nvPicPr>
          <p:cNvPr id="4" name="Picture 3" descr="DC-260-B0639811933 copy.jpg"/>
          <p:cNvPicPr>
            <a:picLocks noChangeAspect="1"/>
          </p:cNvPicPr>
          <p:nvPr/>
        </p:nvPicPr>
        <p:blipFill>
          <a:blip r:embed="rId3" cstate="print"/>
          <a:srcRect l="7182"/>
          <a:stretch>
            <a:fillRect/>
          </a:stretch>
        </p:blipFill>
        <p:spPr>
          <a:xfrm rot="16200000">
            <a:off x="2000250" y="-400050"/>
            <a:ext cx="4267200" cy="689610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543800" cy="914400"/>
          </a:xfrm>
        </p:spPr>
        <p:txBody>
          <a:bodyPr/>
          <a:lstStyle/>
          <a:p>
            <a:r>
              <a:rPr lang="en-US" dirty="0" smtClean="0"/>
              <a:t>April 1971</a:t>
            </a:r>
            <a:endParaRPr lang="en-US" dirty="0"/>
          </a:p>
        </p:txBody>
      </p:sp>
      <p:pic>
        <p:nvPicPr>
          <p:cNvPr id="4" name="Picture 3" descr="DC-260-B0639811910 copy.jpg"/>
          <p:cNvPicPr>
            <a:picLocks noChangeAspect="1"/>
          </p:cNvPicPr>
          <p:nvPr/>
        </p:nvPicPr>
        <p:blipFill>
          <a:blip r:embed="rId3" cstate="print"/>
          <a:srcRect l="36954" t="23576" r="11926" b="2222"/>
          <a:stretch>
            <a:fillRect/>
          </a:stretch>
        </p:blipFill>
        <p:spPr>
          <a:xfrm rot="16200000">
            <a:off x="2729710" y="-824710"/>
            <a:ext cx="3533194" cy="7925814"/>
          </a:xfrm>
          <a:prstGeom prst="rect">
            <a:avLst/>
          </a:prstGeom>
        </p:spPr>
      </p:pic>
      <p:sp>
        <p:nvSpPr>
          <p:cNvPr id="5" name="TextBox 4"/>
          <p:cNvSpPr txBox="1"/>
          <p:nvPr/>
        </p:nvSpPr>
        <p:spPr>
          <a:xfrm>
            <a:off x="533400" y="5029200"/>
            <a:ext cx="8153400" cy="1723549"/>
          </a:xfrm>
          <a:prstGeom prst="rect">
            <a:avLst/>
          </a:prstGeom>
          <a:noFill/>
        </p:spPr>
        <p:txBody>
          <a:bodyPr wrap="square" rtlCol="0">
            <a:spAutoFit/>
          </a:bodyPr>
          <a:lstStyle/>
          <a:p>
            <a:r>
              <a:rPr lang="en-US" dirty="0" smtClean="0"/>
              <a:t>Photo of Bayou Plaquemine taken by Gary Hebert in April 1971. This photo shows the Lamar Hotel, the Elks Building, which also housed Lindsey Furniture; A. K. Grace Insurance, Dr. </a:t>
            </a:r>
            <a:r>
              <a:rPr lang="en-US" dirty="0" err="1" smtClean="0"/>
              <a:t>Alvery</a:t>
            </a:r>
            <a:r>
              <a:rPr lang="en-US" dirty="0" smtClean="0"/>
              <a:t> Richard’s Office and later Banta Towing Co. These buildings were demolished to make way for the new highway.</a:t>
            </a:r>
          </a:p>
          <a:p>
            <a:endParaRPr lang="en-US" sz="1600" dirty="0"/>
          </a:p>
        </p:txBody>
      </p:sp>
    </p:spTree>
  </p:cSld>
  <p:clrMapOvr>
    <a:masterClrMapping/>
  </p:clrMapOvr>
  <p:transition spd="med" advTm="25000">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May 1971</a:t>
            </a:r>
            <a:endParaRPr lang="en-US" dirty="0"/>
          </a:p>
        </p:txBody>
      </p:sp>
      <p:pic>
        <p:nvPicPr>
          <p:cNvPr id="4" name="Picture 3" descr="Paper Article copy.jpg"/>
          <p:cNvPicPr>
            <a:picLocks noChangeAspect="1"/>
          </p:cNvPicPr>
          <p:nvPr/>
        </p:nvPicPr>
        <p:blipFill>
          <a:blip r:embed="rId3" cstate="print"/>
          <a:srcRect l="6098" t="6667" r="1880" b="6667"/>
          <a:stretch>
            <a:fillRect/>
          </a:stretch>
        </p:blipFill>
        <p:spPr>
          <a:xfrm rot="5400000">
            <a:off x="1905545" y="75655"/>
            <a:ext cx="4876800" cy="6859090"/>
          </a:xfrm>
          <a:prstGeom prst="rect">
            <a:avLst/>
          </a:prstGeom>
        </p:spPr>
      </p:pic>
      <p:sp>
        <p:nvSpPr>
          <p:cNvPr id="5" name="TextBox 4"/>
          <p:cNvSpPr txBox="1"/>
          <p:nvPr/>
        </p:nvSpPr>
        <p:spPr>
          <a:xfrm>
            <a:off x="228600" y="5943600"/>
            <a:ext cx="8763000" cy="646331"/>
          </a:xfrm>
          <a:prstGeom prst="rect">
            <a:avLst/>
          </a:prstGeom>
          <a:noFill/>
        </p:spPr>
        <p:txBody>
          <a:bodyPr wrap="square" rtlCol="0">
            <a:spAutoFit/>
          </a:bodyPr>
          <a:lstStyle/>
          <a:p>
            <a:r>
              <a:rPr lang="en-US" dirty="0" smtClean="0"/>
              <a:t>This newspaper spread in May 1971 was typical of the historic information printed in the Plaquemine POST showing the importance of Bayou Plaquemine to this area. </a:t>
            </a:r>
          </a:p>
          <a:p>
            <a:endParaRPr lang="en-US" dirty="0"/>
          </a:p>
        </p:txBody>
      </p:sp>
    </p:spTree>
  </p:cSld>
  <p:clrMapOvr>
    <a:masterClrMapping/>
  </p:clrMapOvr>
  <p:transition spd="med" advTm="25000">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543800" cy="914400"/>
          </a:xfrm>
        </p:spPr>
        <p:txBody>
          <a:bodyPr/>
          <a:lstStyle/>
          <a:p>
            <a:r>
              <a:rPr lang="en-US" dirty="0" smtClean="0"/>
              <a:t>1971</a:t>
            </a:r>
            <a:endParaRPr lang="en-US" dirty="0"/>
          </a:p>
        </p:txBody>
      </p:sp>
      <p:sp>
        <p:nvSpPr>
          <p:cNvPr id="3" name="Subtitle 2"/>
          <p:cNvSpPr>
            <a:spLocks noGrp="1"/>
          </p:cNvSpPr>
          <p:nvPr>
            <p:ph type="subTitle" idx="4294967295"/>
          </p:nvPr>
        </p:nvSpPr>
        <p:spPr>
          <a:xfrm>
            <a:off x="533400" y="685800"/>
            <a:ext cx="8610600" cy="685800"/>
          </a:xfrm>
        </p:spPr>
        <p:txBody>
          <a:bodyPr>
            <a:normAutofit/>
          </a:bodyPr>
          <a:lstStyle/>
          <a:p>
            <a:r>
              <a:rPr lang="en-US" sz="2400" dirty="0" smtClean="0"/>
              <a:t>Opposition letter to Hebert’s fight to save the Lock</a:t>
            </a:r>
            <a:endParaRPr lang="en-US" sz="2400" dirty="0"/>
          </a:p>
        </p:txBody>
      </p:sp>
      <p:pic>
        <p:nvPicPr>
          <p:cNvPr id="7" name="Picture 6" descr="New Letter.jpg"/>
          <p:cNvPicPr>
            <a:picLocks noChangeAspect="1"/>
          </p:cNvPicPr>
          <p:nvPr/>
        </p:nvPicPr>
        <p:blipFill>
          <a:blip r:embed="rId3"/>
          <a:srcRect l="6285" t="8889" r="25813" b="4444"/>
          <a:stretch>
            <a:fillRect/>
          </a:stretch>
        </p:blipFill>
        <p:spPr>
          <a:xfrm rot="16200000">
            <a:off x="4465439" y="1782963"/>
            <a:ext cx="4419601" cy="43588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5638800" y="0"/>
            <a:ext cx="1905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57200" y="1371600"/>
            <a:ext cx="3733800" cy="5078314"/>
          </a:xfrm>
          <a:prstGeom prst="rect">
            <a:avLst/>
          </a:prstGeom>
          <a:noFill/>
        </p:spPr>
        <p:txBody>
          <a:bodyPr wrap="square" rtlCol="0">
            <a:spAutoFit/>
          </a:bodyPr>
          <a:lstStyle/>
          <a:p>
            <a:r>
              <a:rPr lang="en-US" dirty="0" smtClean="0"/>
              <a:t>Gary Hebert’s fight to save the Lock became heated in 1971. He contacted local, state and national officials in support of his efforts. He began receiving letters of opposition. One letter from “Opossum”, a person who would not give his name, stated, in part: “When the lock falls and the water rises, open the back door to your office so that the water can pass through and not pond on your desk. If I were you, I’d leave now – spare us the sight of seeing a grown man tarred, feathered, and run out of town on a rail, that is, when the water drains off.”</a:t>
            </a:r>
          </a:p>
          <a:p>
            <a:endParaRPr lang="en-US" dirty="0"/>
          </a:p>
        </p:txBody>
      </p:sp>
    </p:spTree>
  </p:cSld>
  <p:clrMapOvr>
    <a:masterClrMapping/>
  </p:clrMapOvr>
  <p:transition spd="med" advTm="25000">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543800" cy="914400"/>
          </a:xfrm>
        </p:spPr>
        <p:txBody>
          <a:bodyPr/>
          <a:lstStyle/>
          <a:p>
            <a:r>
              <a:rPr lang="en-US" dirty="0" smtClean="0"/>
              <a:t>April 7, 1971</a:t>
            </a:r>
            <a:endParaRPr lang="en-US" dirty="0"/>
          </a:p>
        </p:txBody>
      </p:sp>
      <p:pic>
        <p:nvPicPr>
          <p:cNvPr id="5" name="Picture 4" descr="DC-260-B0639811904 copy.jpg"/>
          <p:cNvPicPr>
            <a:picLocks noChangeAspect="1"/>
          </p:cNvPicPr>
          <p:nvPr/>
        </p:nvPicPr>
        <p:blipFill>
          <a:blip r:embed="rId3" cstate="print"/>
          <a:srcRect r="4000"/>
          <a:stretch>
            <a:fillRect/>
          </a:stretch>
        </p:blipFill>
        <p:spPr>
          <a:xfrm rot="16200000">
            <a:off x="2915771" y="1884828"/>
            <a:ext cx="5486398" cy="36979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1219200" y="990600"/>
            <a:ext cx="2286000" cy="3908762"/>
          </a:xfrm>
          <a:prstGeom prst="rect">
            <a:avLst/>
          </a:prstGeom>
          <a:noFill/>
        </p:spPr>
        <p:txBody>
          <a:bodyPr wrap="square" rtlCol="0">
            <a:spAutoFit/>
          </a:bodyPr>
          <a:lstStyle/>
          <a:p>
            <a:r>
              <a:rPr lang="en-US" sz="2400" b="1" dirty="0" smtClean="0"/>
              <a:t>Support for the Lock</a:t>
            </a:r>
          </a:p>
          <a:p>
            <a:r>
              <a:rPr lang="en-US" sz="2000" dirty="0" smtClean="0"/>
              <a:t>This is a typical letter of support. These were mostly from out-of-town people who appreciated the beauty of the area and did not want it destroyed. </a:t>
            </a:r>
          </a:p>
          <a:p>
            <a:endParaRPr lang="en-US" sz="2000" dirty="0"/>
          </a:p>
        </p:txBody>
      </p:sp>
    </p:spTree>
  </p:cSld>
  <p:clrMapOvr>
    <a:masterClrMapping/>
  </p:clrMapOvr>
  <p:transition spd="med" advTm="25000">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543800" cy="914400"/>
          </a:xfrm>
        </p:spPr>
        <p:txBody>
          <a:bodyPr/>
          <a:lstStyle/>
          <a:p>
            <a:r>
              <a:rPr lang="en-US" dirty="0" smtClean="0"/>
              <a:t>1972</a:t>
            </a:r>
            <a:endParaRPr lang="en-US" dirty="0"/>
          </a:p>
        </p:txBody>
      </p:sp>
      <p:pic>
        <p:nvPicPr>
          <p:cNvPr id="4" name="Picture 3" descr="DC-260-B0639811926 copy.jpg"/>
          <p:cNvPicPr>
            <a:picLocks noChangeAspect="1"/>
          </p:cNvPicPr>
          <p:nvPr/>
        </p:nvPicPr>
        <p:blipFill>
          <a:blip r:embed="rId3" cstate="print"/>
          <a:srcRect l="3528" t="14514"/>
          <a:stretch>
            <a:fillRect/>
          </a:stretch>
        </p:blipFill>
        <p:spPr>
          <a:xfrm rot="16200000">
            <a:off x="2094998" y="114802"/>
            <a:ext cx="4328492" cy="5927688"/>
          </a:xfrm>
          <a:prstGeom prst="rect">
            <a:avLst/>
          </a:prstGeom>
        </p:spPr>
      </p:pic>
      <p:sp>
        <p:nvSpPr>
          <p:cNvPr id="5" name="TextBox 4"/>
          <p:cNvSpPr txBox="1"/>
          <p:nvPr/>
        </p:nvSpPr>
        <p:spPr>
          <a:xfrm>
            <a:off x="533400" y="5562600"/>
            <a:ext cx="8077200" cy="1169551"/>
          </a:xfrm>
          <a:prstGeom prst="rect">
            <a:avLst/>
          </a:prstGeom>
          <a:noFill/>
        </p:spPr>
        <p:txBody>
          <a:bodyPr wrap="square" rtlCol="0">
            <a:spAutoFit/>
          </a:bodyPr>
          <a:lstStyle/>
          <a:p>
            <a:r>
              <a:rPr lang="en-US" dirty="0" smtClean="0"/>
              <a:t>Gary Hebert published another alternate route for the highway in the Plaquemine POST in 1972. He worked tirelessly for several years, in spite of losing advertising, to save the Lock from demolition.</a:t>
            </a:r>
          </a:p>
          <a:p>
            <a:endParaRPr lang="en-US" sz="1600" dirty="0"/>
          </a:p>
        </p:txBody>
      </p:sp>
    </p:spTree>
  </p:cSld>
  <p:clrMapOvr>
    <a:masterClrMapping/>
  </p:clrMapOvr>
  <p:transition spd="med" advTm="25000">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543800" cy="914400"/>
          </a:xfrm>
        </p:spPr>
        <p:txBody>
          <a:bodyPr/>
          <a:lstStyle/>
          <a:p>
            <a:r>
              <a:rPr lang="en-US" dirty="0" smtClean="0"/>
              <a:t>June 22, 1972</a:t>
            </a:r>
            <a:endParaRPr lang="en-US" dirty="0"/>
          </a:p>
        </p:txBody>
      </p:sp>
      <p:pic>
        <p:nvPicPr>
          <p:cNvPr id="4" name="Picture 3" descr="DC-260-B0639811928 copy.jpg"/>
          <p:cNvPicPr>
            <a:picLocks noChangeAspect="1"/>
          </p:cNvPicPr>
          <p:nvPr/>
        </p:nvPicPr>
        <p:blipFill>
          <a:blip r:embed="rId3" cstate="print"/>
          <a:srcRect l="24367" t="11111"/>
          <a:stretch>
            <a:fillRect/>
          </a:stretch>
        </p:blipFill>
        <p:spPr>
          <a:xfrm rot="16200000">
            <a:off x="1981200" y="-762000"/>
            <a:ext cx="3733800" cy="6781800"/>
          </a:xfrm>
          <a:prstGeom prst="rect">
            <a:avLst/>
          </a:prstGeom>
        </p:spPr>
      </p:pic>
      <p:sp>
        <p:nvSpPr>
          <p:cNvPr id="5" name="TextBox 4"/>
          <p:cNvSpPr txBox="1"/>
          <p:nvPr/>
        </p:nvSpPr>
        <p:spPr>
          <a:xfrm>
            <a:off x="533400" y="4648200"/>
            <a:ext cx="8077200" cy="2462213"/>
          </a:xfrm>
          <a:prstGeom prst="rect">
            <a:avLst/>
          </a:prstGeom>
          <a:noFill/>
        </p:spPr>
        <p:txBody>
          <a:bodyPr wrap="square" rtlCol="0">
            <a:spAutoFit/>
          </a:bodyPr>
          <a:lstStyle/>
          <a:p>
            <a:pPr>
              <a:defRPr/>
            </a:pPr>
            <a:r>
              <a:rPr lang="en-US" dirty="0" smtClean="0"/>
              <a:t>Gary Hebert, with the assistance of Jared Bradley, Director of the Louisiana Historical Preservation and Cultural Commission, submitted the nomination for the Lock property to be placed on the National Register of Historic Places. The Lock was accepted and placed on the National Register in June, 1972. This designation saved the Lock structures from demolition. The engineers at the Louisiana Department of Highways then came up with plans for the highway to wrap around Bayou Plaquemine, as it is today.</a:t>
            </a:r>
          </a:p>
          <a:p>
            <a:endParaRPr lang="en-US" sz="1400" dirty="0" smtClean="0"/>
          </a:p>
          <a:p>
            <a:endParaRPr lang="en-US" sz="1400" dirty="0"/>
          </a:p>
        </p:txBody>
      </p:sp>
    </p:spTree>
  </p:cSld>
  <p:clrMapOvr>
    <a:masterClrMapping/>
  </p:clrMapOvr>
  <p:transition spd="med" advTm="25000">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September 14, 1972</a:t>
            </a:r>
            <a:endParaRPr lang="en-US" dirty="0"/>
          </a:p>
        </p:txBody>
      </p:sp>
      <p:pic>
        <p:nvPicPr>
          <p:cNvPr id="4" name="Picture 3" descr="DC-260-B0639811927 copy.jpg"/>
          <p:cNvPicPr>
            <a:picLocks noChangeAspect="1"/>
          </p:cNvPicPr>
          <p:nvPr/>
        </p:nvPicPr>
        <p:blipFill>
          <a:blip r:embed="rId3" cstate="print"/>
          <a:srcRect l="3838" t="11111"/>
          <a:stretch>
            <a:fillRect/>
          </a:stretch>
        </p:blipFill>
        <p:spPr>
          <a:xfrm rot="16200000">
            <a:off x="1802132" y="-278131"/>
            <a:ext cx="4853938" cy="6934200"/>
          </a:xfrm>
          <a:prstGeom prst="rect">
            <a:avLst/>
          </a:prstGeom>
        </p:spPr>
      </p:pic>
      <p:sp>
        <p:nvSpPr>
          <p:cNvPr id="5" name="TextBox 4"/>
          <p:cNvSpPr txBox="1"/>
          <p:nvPr/>
        </p:nvSpPr>
        <p:spPr>
          <a:xfrm>
            <a:off x="228600" y="5791200"/>
            <a:ext cx="8686800" cy="830997"/>
          </a:xfrm>
          <a:prstGeom prst="rect">
            <a:avLst/>
          </a:prstGeom>
          <a:noFill/>
        </p:spPr>
        <p:txBody>
          <a:bodyPr wrap="square" rtlCol="0">
            <a:spAutoFit/>
          </a:bodyPr>
          <a:lstStyle/>
          <a:p>
            <a:pPr>
              <a:defRPr/>
            </a:pPr>
            <a:r>
              <a:rPr lang="en-US" sz="1600" dirty="0" smtClean="0"/>
              <a:t>The Lock fight went on for several years. Gary Hebert enlisted the help of Gerald J. </a:t>
            </a:r>
            <a:r>
              <a:rPr lang="en-US" sz="1600" dirty="0" err="1" smtClean="0"/>
              <a:t>McLindon</a:t>
            </a:r>
            <a:r>
              <a:rPr lang="en-US" sz="1600" dirty="0" smtClean="0"/>
              <a:t>, Dean of the LSU School of Environmental Design, in early 1971. This proposal, designed by Van Cox, an LSU graduate student in Landscape Architecture, was published September 14, 1972. </a:t>
            </a:r>
          </a:p>
        </p:txBody>
      </p:sp>
    </p:spTree>
  </p:cSld>
  <p:clrMapOvr>
    <a:masterClrMapping/>
  </p:clrMapOvr>
  <p:transition spd="med" advTm="25000">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pic>
        <p:nvPicPr>
          <p:cNvPr id="1026" name="Picture 2" descr="P:\OFFICE\JERRY\Plaquemine Lock Pictures\National community #14FDC4C.jpg"/>
          <p:cNvPicPr>
            <a:picLocks noChangeAspect="1" noChangeArrowheads="1"/>
          </p:cNvPicPr>
          <p:nvPr/>
        </p:nvPicPr>
        <p:blipFill>
          <a:blip r:embed="rId3" cstate="print"/>
          <a:srcRect/>
          <a:stretch>
            <a:fillRect/>
          </a:stretch>
        </p:blipFill>
        <p:spPr bwMode="auto">
          <a:xfrm>
            <a:off x="2362200" y="152400"/>
            <a:ext cx="4343400" cy="5497116"/>
          </a:xfrm>
          <a:prstGeom prst="rect">
            <a:avLst/>
          </a:prstGeom>
          <a:noFill/>
        </p:spPr>
      </p:pic>
      <p:sp>
        <p:nvSpPr>
          <p:cNvPr id="5" name="TextBox 4"/>
          <p:cNvSpPr txBox="1"/>
          <p:nvPr/>
        </p:nvSpPr>
        <p:spPr>
          <a:xfrm>
            <a:off x="457200" y="5791200"/>
            <a:ext cx="8229600" cy="923330"/>
          </a:xfrm>
          <a:prstGeom prst="rect">
            <a:avLst/>
          </a:prstGeom>
          <a:noFill/>
        </p:spPr>
        <p:txBody>
          <a:bodyPr wrap="square" rtlCol="0">
            <a:spAutoFit/>
          </a:bodyPr>
          <a:lstStyle/>
          <a:p>
            <a:r>
              <a:rPr lang="en-US" dirty="0" smtClean="0"/>
              <a:t>The Plaquemine POST won the National Newspaper Association Community Service Award in 1973 for its years-long struggle to save the Plaquemine Lock and Bayou Plaquemine.</a:t>
            </a:r>
          </a:p>
          <a:p>
            <a:endParaRPr lang="en-US" dirty="0"/>
          </a:p>
        </p:txBody>
      </p:sp>
    </p:spTree>
  </p:cSld>
  <p:clrMapOvr>
    <a:masterClrMapping/>
  </p:clrMapOvr>
  <p:transition spd="med" advTm="25000">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pic>
        <p:nvPicPr>
          <p:cNvPr id="4" name="Picture 3" descr="DC-260-B0639811911 copy.jpg"/>
          <p:cNvPicPr>
            <a:picLocks noChangeAspect="1"/>
          </p:cNvPicPr>
          <p:nvPr/>
        </p:nvPicPr>
        <p:blipFill>
          <a:blip r:embed="rId3" cstate="print"/>
          <a:srcRect l="13657" t="10000" r="1438" b="1111"/>
          <a:stretch>
            <a:fillRect/>
          </a:stretch>
        </p:blipFill>
        <p:spPr>
          <a:xfrm rot="16200000">
            <a:off x="1981200" y="0"/>
            <a:ext cx="4724400" cy="6400800"/>
          </a:xfrm>
          <a:prstGeom prst="rect">
            <a:avLst/>
          </a:prstGeom>
        </p:spPr>
      </p:pic>
      <p:sp>
        <p:nvSpPr>
          <p:cNvPr id="5" name="TextBox 4"/>
          <p:cNvSpPr txBox="1"/>
          <p:nvPr/>
        </p:nvSpPr>
        <p:spPr>
          <a:xfrm>
            <a:off x="381000" y="5867400"/>
            <a:ext cx="8458200" cy="646331"/>
          </a:xfrm>
          <a:prstGeom prst="rect">
            <a:avLst/>
          </a:prstGeom>
          <a:noFill/>
        </p:spPr>
        <p:txBody>
          <a:bodyPr wrap="square" rtlCol="0">
            <a:spAutoFit/>
          </a:bodyPr>
          <a:lstStyle/>
          <a:p>
            <a:r>
              <a:rPr lang="en-US" dirty="0" smtClean="0"/>
              <a:t>This aerial view of the Lock and the City of Plaquemine was taken in 1973 prior to the closure of the Mississippi River end of Bayou Plaquemine.</a:t>
            </a:r>
          </a:p>
          <a:p>
            <a:endParaRPr lang="en-US" dirty="0"/>
          </a:p>
        </p:txBody>
      </p:sp>
    </p:spTree>
  </p:cSld>
  <p:clrMapOvr>
    <a:masterClrMapping/>
  </p:clrMapOvr>
  <p:transition spd="med" advTm="25000">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pic>
        <p:nvPicPr>
          <p:cNvPr id="5" name="Picture 4" descr="DC-260-B0639811913 copy.jpg"/>
          <p:cNvPicPr>
            <a:picLocks noChangeAspect="1"/>
          </p:cNvPicPr>
          <p:nvPr/>
        </p:nvPicPr>
        <p:blipFill>
          <a:blip r:embed="rId3" cstate="print"/>
          <a:srcRect l="26329" t="3333" r="22115"/>
          <a:stretch>
            <a:fillRect/>
          </a:stretch>
        </p:blipFill>
        <p:spPr>
          <a:xfrm rot="16200000">
            <a:off x="2400300" y="38100"/>
            <a:ext cx="4114800" cy="6172200"/>
          </a:xfrm>
          <a:prstGeom prst="rect">
            <a:avLst/>
          </a:prstGeom>
        </p:spPr>
      </p:pic>
      <p:sp>
        <p:nvSpPr>
          <p:cNvPr id="6" name="TextBox 5"/>
          <p:cNvSpPr txBox="1"/>
          <p:nvPr/>
        </p:nvSpPr>
        <p:spPr>
          <a:xfrm>
            <a:off x="533400" y="5410200"/>
            <a:ext cx="8153400" cy="1692771"/>
          </a:xfrm>
          <a:prstGeom prst="rect">
            <a:avLst/>
          </a:prstGeom>
          <a:noFill/>
        </p:spPr>
        <p:txBody>
          <a:bodyPr wrap="square" rtlCol="0">
            <a:spAutoFit/>
          </a:bodyPr>
          <a:lstStyle/>
          <a:p>
            <a:pPr>
              <a:defRPr/>
            </a:pPr>
            <a:r>
              <a:rPr lang="en-US" dirty="0" smtClean="0"/>
              <a:t>Traffic bottlenecks continued in downtown Plaquemine through the 1970’s. It took years for the Louisiana Department of Highways to complete plans for the bridge at Bayou Plaquemine, and to move the traffic south on Eden Street and north on Church Street, as it flows today.</a:t>
            </a:r>
          </a:p>
          <a:p>
            <a:endParaRPr lang="en-US" sz="1600" dirty="0" smtClean="0"/>
          </a:p>
          <a:p>
            <a:endParaRPr lang="en-US" sz="1600" dirty="0"/>
          </a:p>
        </p:txBody>
      </p:sp>
    </p:spTree>
  </p:cSld>
  <p:clrMapOvr>
    <a:masterClrMapping/>
  </p:clrMapOvr>
  <p:transition spd="med" advTm="25000">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pic>
        <p:nvPicPr>
          <p:cNvPr id="4" name="Picture 3" descr="DC-260-B0639811914 copy.jpg"/>
          <p:cNvPicPr>
            <a:picLocks noChangeAspect="1"/>
          </p:cNvPicPr>
          <p:nvPr/>
        </p:nvPicPr>
        <p:blipFill>
          <a:blip r:embed="rId3" cstate="print"/>
          <a:srcRect l="12948" t="12222" r="16402"/>
          <a:stretch>
            <a:fillRect/>
          </a:stretch>
        </p:blipFill>
        <p:spPr>
          <a:xfrm rot="16200000">
            <a:off x="2705100" y="-419100"/>
            <a:ext cx="3886200" cy="6248400"/>
          </a:xfrm>
          <a:prstGeom prst="rect">
            <a:avLst/>
          </a:prstGeom>
        </p:spPr>
      </p:pic>
      <p:sp>
        <p:nvSpPr>
          <p:cNvPr id="5" name="TextBox 4"/>
          <p:cNvSpPr txBox="1"/>
          <p:nvPr/>
        </p:nvSpPr>
        <p:spPr>
          <a:xfrm>
            <a:off x="533400" y="4857452"/>
            <a:ext cx="8153400" cy="2000548"/>
          </a:xfrm>
          <a:prstGeom prst="rect">
            <a:avLst/>
          </a:prstGeom>
          <a:noFill/>
        </p:spPr>
        <p:txBody>
          <a:bodyPr wrap="square" rtlCol="0">
            <a:spAutoFit/>
          </a:bodyPr>
          <a:lstStyle/>
          <a:p>
            <a:r>
              <a:rPr lang="en-US" dirty="0" smtClean="0"/>
              <a:t>The high water in the Mississippi in the spring and summer of 1973 threatened levees throughout the state. Gary Hebert was accused of holding up the building of the earthen levee beyond the lock and endangering Plaquemine with flooding should the lock structure give out. Severe criticism of Hebert ended only when the river was stabilized later in the year. This photo shows the failure of the temporary levee in May.</a:t>
            </a:r>
          </a:p>
          <a:p>
            <a:endParaRPr lang="en-US" sz="1600" dirty="0"/>
          </a:p>
        </p:txBody>
      </p:sp>
    </p:spTree>
  </p:cSld>
  <p:clrMapOvr>
    <a:masterClrMapping/>
  </p:clrMapOvr>
  <p:transition spd="med" advTm="25000">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pic>
        <p:nvPicPr>
          <p:cNvPr id="4" name="Picture 3" descr="DC-260-B0639811915 copy.jpg"/>
          <p:cNvPicPr>
            <a:picLocks noChangeAspect="1"/>
          </p:cNvPicPr>
          <p:nvPr/>
        </p:nvPicPr>
        <p:blipFill>
          <a:blip r:embed="rId3" cstate="print"/>
          <a:stretch>
            <a:fillRect/>
          </a:stretch>
        </p:blipFill>
        <p:spPr>
          <a:xfrm rot="16200000">
            <a:off x="1761565" y="1134035"/>
            <a:ext cx="5562598" cy="3599328"/>
          </a:xfrm>
          <a:prstGeom prst="rect">
            <a:avLst/>
          </a:prstGeom>
        </p:spPr>
      </p:pic>
      <p:sp>
        <p:nvSpPr>
          <p:cNvPr id="5" name="TextBox 4"/>
          <p:cNvSpPr txBox="1"/>
          <p:nvPr/>
        </p:nvSpPr>
        <p:spPr>
          <a:xfrm>
            <a:off x="381000" y="5943600"/>
            <a:ext cx="8458200" cy="646331"/>
          </a:xfrm>
          <a:prstGeom prst="rect">
            <a:avLst/>
          </a:prstGeom>
          <a:noFill/>
        </p:spPr>
        <p:txBody>
          <a:bodyPr wrap="square" rtlCol="0">
            <a:spAutoFit/>
          </a:bodyPr>
          <a:lstStyle/>
          <a:p>
            <a:r>
              <a:rPr lang="en-US" dirty="0" smtClean="0"/>
              <a:t>Water was pumped from the Lock chamber into Bayou Plaquemine to relieve pressure from high water in 1973. </a:t>
            </a:r>
          </a:p>
          <a:p>
            <a:endParaRPr lang="en-US" dirty="0"/>
          </a:p>
        </p:txBody>
      </p:sp>
    </p:spTree>
  </p:cSld>
  <p:clrMapOvr>
    <a:masterClrMapping/>
  </p:clrMapOvr>
  <p:transition spd="med" advTm="25000">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pic>
        <p:nvPicPr>
          <p:cNvPr id="4" name="Picture 3" descr="DC-260-B0639811916 copy.jpg"/>
          <p:cNvPicPr>
            <a:picLocks noChangeAspect="1"/>
          </p:cNvPicPr>
          <p:nvPr/>
        </p:nvPicPr>
        <p:blipFill>
          <a:blip r:embed="rId3" cstate="print"/>
          <a:srcRect l="36000" t="20000"/>
          <a:stretch>
            <a:fillRect/>
          </a:stretch>
        </p:blipFill>
        <p:spPr>
          <a:xfrm rot="16200000">
            <a:off x="2057400" y="228600"/>
            <a:ext cx="5181600" cy="5181600"/>
          </a:xfrm>
          <a:prstGeom prst="rect">
            <a:avLst/>
          </a:prstGeom>
        </p:spPr>
      </p:pic>
      <p:sp>
        <p:nvSpPr>
          <p:cNvPr id="5" name="TextBox 4"/>
          <p:cNvSpPr txBox="1"/>
          <p:nvPr/>
        </p:nvSpPr>
        <p:spPr>
          <a:xfrm>
            <a:off x="457200" y="5562600"/>
            <a:ext cx="8382000" cy="646331"/>
          </a:xfrm>
          <a:prstGeom prst="rect">
            <a:avLst/>
          </a:prstGeom>
          <a:noFill/>
        </p:spPr>
        <p:txBody>
          <a:bodyPr wrap="square" rtlCol="0">
            <a:spAutoFit/>
          </a:bodyPr>
          <a:lstStyle/>
          <a:p>
            <a:pPr>
              <a:defRPr/>
            </a:pPr>
            <a:r>
              <a:rPr lang="en-US" dirty="0" smtClean="0"/>
              <a:t>The problem with the high water in 1973 was serious, and the U.S. Army Corps of Engineers came in to inspect the Lock during the crisis.  </a:t>
            </a:r>
          </a:p>
        </p:txBody>
      </p:sp>
    </p:spTree>
  </p:cSld>
  <p:clrMapOvr>
    <a:masterClrMapping/>
  </p:clrMapOvr>
  <p:transition spd="med" advTm="25000">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August 30, 1973</a:t>
            </a:r>
            <a:endParaRPr lang="en-US" dirty="0"/>
          </a:p>
        </p:txBody>
      </p:sp>
      <p:pic>
        <p:nvPicPr>
          <p:cNvPr id="5" name="Picture 4" descr="DC-260-B0639812062.jpg"/>
          <p:cNvPicPr>
            <a:picLocks noChangeAspect="1"/>
          </p:cNvPicPr>
          <p:nvPr/>
        </p:nvPicPr>
        <p:blipFill>
          <a:blip r:embed="rId3" cstate="print"/>
          <a:stretch>
            <a:fillRect/>
          </a:stretch>
        </p:blipFill>
        <p:spPr>
          <a:xfrm rot="16200000">
            <a:off x="2051143" y="1758858"/>
            <a:ext cx="5217057" cy="3375742"/>
          </a:xfrm>
          <a:prstGeom prst="rect">
            <a:avLst/>
          </a:prstGeom>
        </p:spPr>
      </p:pic>
      <p:sp>
        <p:nvSpPr>
          <p:cNvPr id="6" name="TextBox 5"/>
          <p:cNvSpPr txBox="1"/>
          <p:nvPr/>
        </p:nvSpPr>
        <p:spPr>
          <a:xfrm>
            <a:off x="6477000" y="4267200"/>
            <a:ext cx="2057400" cy="2031325"/>
          </a:xfrm>
          <a:prstGeom prst="rect">
            <a:avLst/>
          </a:prstGeom>
          <a:noFill/>
        </p:spPr>
        <p:txBody>
          <a:bodyPr wrap="square" rtlCol="0">
            <a:spAutoFit/>
          </a:bodyPr>
          <a:lstStyle/>
          <a:p>
            <a:pPr>
              <a:defRPr/>
            </a:pPr>
            <a:r>
              <a:rPr lang="en-US" dirty="0" smtClean="0"/>
              <a:t>This August 30, 1973 photo shows the filling-in of the Lock chamber with tons of dirt. </a:t>
            </a:r>
          </a:p>
          <a:p>
            <a:endParaRPr lang="en-US" dirty="0" smtClean="0"/>
          </a:p>
          <a:p>
            <a:endParaRPr lang="en-US" dirty="0"/>
          </a:p>
        </p:txBody>
      </p:sp>
    </p:spTree>
  </p:cSld>
  <p:clrMapOvr>
    <a:masterClrMapping/>
  </p:clrMapOvr>
  <p:transition spd="med" advTm="25000">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October 21, 1973</a:t>
            </a:r>
            <a:endParaRPr lang="en-US" dirty="0"/>
          </a:p>
        </p:txBody>
      </p:sp>
      <p:pic>
        <p:nvPicPr>
          <p:cNvPr id="4" name="Picture 3" descr="DC-260-B0639811920 copy.jpg"/>
          <p:cNvPicPr>
            <a:picLocks noChangeAspect="1"/>
          </p:cNvPicPr>
          <p:nvPr/>
        </p:nvPicPr>
        <p:blipFill>
          <a:blip r:embed="rId3" cstate="print"/>
          <a:srcRect l="26209" t="8889" r="1335" b="1111"/>
          <a:stretch>
            <a:fillRect/>
          </a:stretch>
        </p:blipFill>
        <p:spPr>
          <a:xfrm rot="16200000">
            <a:off x="2470597" y="-489397"/>
            <a:ext cx="4136799" cy="7858793"/>
          </a:xfrm>
          <a:prstGeom prst="rect">
            <a:avLst/>
          </a:prstGeom>
        </p:spPr>
      </p:pic>
      <p:sp>
        <p:nvSpPr>
          <p:cNvPr id="5" name="TextBox 4"/>
          <p:cNvSpPr txBox="1"/>
          <p:nvPr/>
        </p:nvSpPr>
        <p:spPr>
          <a:xfrm>
            <a:off x="533400" y="5715000"/>
            <a:ext cx="8229600" cy="923330"/>
          </a:xfrm>
          <a:prstGeom prst="rect">
            <a:avLst/>
          </a:prstGeom>
          <a:noFill/>
        </p:spPr>
        <p:txBody>
          <a:bodyPr wrap="square" rtlCol="0">
            <a:spAutoFit/>
          </a:bodyPr>
          <a:lstStyle/>
          <a:p>
            <a:pPr>
              <a:defRPr/>
            </a:pPr>
            <a:r>
              <a:rPr lang="en-US" dirty="0" smtClean="0"/>
              <a:t>The opening of the Lock gates following the fill of dirt was accomplished by October, 1973. These photos show the huge Lock gate laying down, and the opening to the river end at right.</a:t>
            </a:r>
          </a:p>
        </p:txBody>
      </p:sp>
    </p:spTree>
  </p:cSld>
  <p:clrMapOvr>
    <a:masterClrMapping/>
  </p:clrMapOvr>
  <p:transition spd="med" advTm="25000">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November 1, 1973</a:t>
            </a:r>
            <a:endParaRPr lang="en-US" dirty="0"/>
          </a:p>
        </p:txBody>
      </p:sp>
      <p:pic>
        <p:nvPicPr>
          <p:cNvPr id="5" name="Picture 4" descr="DC-260-B0639812061 copy.JPG"/>
          <p:cNvPicPr>
            <a:picLocks noChangeAspect="1"/>
          </p:cNvPicPr>
          <p:nvPr/>
        </p:nvPicPr>
        <p:blipFill>
          <a:blip r:embed="rId3" cstate="print"/>
          <a:stretch>
            <a:fillRect/>
          </a:stretch>
        </p:blipFill>
        <p:spPr>
          <a:xfrm rot="16200000">
            <a:off x="-24167" y="1395765"/>
            <a:ext cx="5534736" cy="4724401"/>
          </a:xfrm>
          <a:prstGeom prst="rect">
            <a:avLst/>
          </a:prstGeom>
        </p:spPr>
      </p:pic>
      <p:sp>
        <p:nvSpPr>
          <p:cNvPr id="6" name="TextBox 5"/>
          <p:cNvSpPr txBox="1"/>
          <p:nvPr/>
        </p:nvSpPr>
        <p:spPr>
          <a:xfrm>
            <a:off x="5410200" y="1371600"/>
            <a:ext cx="2743200" cy="5355313"/>
          </a:xfrm>
          <a:prstGeom prst="rect">
            <a:avLst/>
          </a:prstGeom>
          <a:noFill/>
        </p:spPr>
        <p:txBody>
          <a:bodyPr wrap="square" rtlCol="0">
            <a:spAutoFit/>
          </a:bodyPr>
          <a:lstStyle/>
          <a:p>
            <a:r>
              <a:rPr lang="en-US" dirty="0" smtClean="0"/>
              <a:t>Bids for the permanent closure of the levee at the Bayou Plaquemine confluence with the Mississippi River site were received by the U.S. Army Corps of Engineers May 23, 1973. An earthen levee was constructed at the end of the Lock structure. Gates 1 and 2 were completely removed, and the levee was sloped back into the Lock chamber for some 190 feet. Dynamite was used to remove concrete on the river end of the Lock.</a:t>
            </a:r>
          </a:p>
        </p:txBody>
      </p:sp>
    </p:spTree>
  </p:cSld>
  <p:clrMapOvr>
    <a:masterClrMapping/>
  </p:clrMapOvr>
  <p:transition spd="med" advTm="25000">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pic>
        <p:nvPicPr>
          <p:cNvPr id="4" name="Picture 3" descr="DC-260-B0639811917 copy.jpg"/>
          <p:cNvPicPr>
            <a:picLocks noChangeAspect="1"/>
          </p:cNvPicPr>
          <p:nvPr/>
        </p:nvPicPr>
        <p:blipFill>
          <a:blip r:embed="rId3" cstate="print"/>
          <a:srcRect l="43711" t="61555"/>
          <a:stretch>
            <a:fillRect/>
          </a:stretch>
        </p:blipFill>
        <p:spPr>
          <a:xfrm>
            <a:off x="4114799" y="1219200"/>
            <a:ext cx="4572891" cy="4419600"/>
          </a:xfrm>
          <a:prstGeom prst="rect">
            <a:avLst/>
          </a:prstGeom>
        </p:spPr>
      </p:pic>
      <p:pic>
        <p:nvPicPr>
          <p:cNvPr id="5" name="Picture 4" descr="DC-260-B0639811917 copy.jpg"/>
          <p:cNvPicPr>
            <a:picLocks noChangeAspect="1"/>
          </p:cNvPicPr>
          <p:nvPr/>
        </p:nvPicPr>
        <p:blipFill>
          <a:blip r:embed="rId3" cstate="print"/>
          <a:srcRect l="43711" b="42141"/>
          <a:stretch>
            <a:fillRect/>
          </a:stretch>
        </p:blipFill>
        <p:spPr>
          <a:xfrm>
            <a:off x="381000" y="838200"/>
            <a:ext cx="3352800" cy="4876800"/>
          </a:xfrm>
          <a:prstGeom prst="rect">
            <a:avLst/>
          </a:prstGeom>
        </p:spPr>
      </p:pic>
      <p:sp>
        <p:nvSpPr>
          <p:cNvPr id="7" name="TextBox 6"/>
          <p:cNvSpPr txBox="1"/>
          <p:nvPr/>
        </p:nvSpPr>
        <p:spPr>
          <a:xfrm>
            <a:off x="381000" y="5791200"/>
            <a:ext cx="8229600" cy="923330"/>
          </a:xfrm>
          <a:prstGeom prst="rect">
            <a:avLst/>
          </a:prstGeom>
          <a:noFill/>
        </p:spPr>
        <p:txBody>
          <a:bodyPr wrap="square" rtlCol="0">
            <a:spAutoFit/>
          </a:bodyPr>
          <a:lstStyle/>
          <a:p>
            <a:pPr>
              <a:defRPr/>
            </a:pPr>
            <a:r>
              <a:rPr lang="en-US" dirty="0" smtClean="0"/>
              <a:t>Work on stabilizing the levee was a monumental task. Workmen are shown as the work progressed in 1973. The lower right photo shows the overgrowth of trees and brush on the river end.</a:t>
            </a:r>
          </a:p>
        </p:txBody>
      </p:sp>
    </p:spTree>
  </p:cSld>
  <p:clrMapOvr>
    <a:masterClrMapping/>
  </p:clrMapOvr>
  <p:transition spd="med" advTm="25000">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October 1974</a:t>
            </a:r>
            <a:endParaRPr lang="en-US" dirty="0"/>
          </a:p>
        </p:txBody>
      </p:sp>
      <p:pic>
        <p:nvPicPr>
          <p:cNvPr id="5" name="Picture 4" descr="DC-260-B0639811912 copy.jpg"/>
          <p:cNvPicPr>
            <a:picLocks noChangeAspect="1"/>
          </p:cNvPicPr>
          <p:nvPr/>
        </p:nvPicPr>
        <p:blipFill>
          <a:blip r:embed="rId3" cstate="print"/>
          <a:srcRect l="3804"/>
          <a:stretch>
            <a:fillRect/>
          </a:stretch>
        </p:blipFill>
        <p:spPr>
          <a:xfrm rot="16200000">
            <a:off x="2247900" y="-38100"/>
            <a:ext cx="4495800" cy="7010400"/>
          </a:xfrm>
          <a:prstGeom prst="rect">
            <a:avLst/>
          </a:prstGeom>
        </p:spPr>
      </p:pic>
      <p:sp>
        <p:nvSpPr>
          <p:cNvPr id="6" name="TextBox 5"/>
          <p:cNvSpPr txBox="1"/>
          <p:nvPr/>
        </p:nvSpPr>
        <p:spPr>
          <a:xfrm>
            <a:off x="304800" y="5867400"/>
            <a:ext cx="8458200" cy="646331"/>
          </a:xfrm>
          <a:prstGeom prst="rect">
            <a:avLst/>
          </a:prstGeom>
          <a:noFill/>
        </p:spPr>
        <p:txBody>
          <a:bodyPr wrap="square" rtlCol="0">
            <a:spAutoFit/>
          </a:bodyPr>
          <a:lstStyle/>
          <a:p>
            <a:r>
              <a:rPr lang="en-US" dirty="0" smtClean="0"/>
              <a:t>This photo shows the continuation of the work as the earthen levee adjacent to the Lock was completed in October, 1974.</a:t>
            </a:r>
          </a:p>
        </p:txBody>
      </p:sp>
    </p:spTree>
  </p:cSld>
  <p:clrMapOvr>
    <a:masterClrMapping/>
  </p:clrMapOvr>
  <p:transition spd="med" advTm="25000">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April 22, 1975</a:t>
            </a:r>
            <a:endParaRPr lang="en-US" dirty="0"/>
          </a:p>
        </p:txBody>
      </p:sp>
      <p:pic>
        <p:nvPicPr>
          <p:cNvPr id="4" name="Picture 3" descr="DC-260-B0639811921 copy.jpg"/>
          <p:cNvPicPr>
            <a:picLocks noChangeAspect="1"/>
          </p:cNvPicPr>
          <p:nvPr/>
        </p:nvPicPr>
        <p:blipFill>
          <a:blip r:embed="rId3" cstate="print"/>
          <a:srcRect l="5000" t="4762" r="5000" b="3571"/>
          <a:stretch>
            <a:fillRect/>
          </a:stretch>
        </p:blipFill>
        <p:spPr>
          <a:xfrm rot="16200000">
            <a:off x="2149123" y="136877"/>
            <a:ext cx="4724400" cy="6736644"/>
          </a:xfrm>
          <a:prstGeom prst="rect">
            <a:avLst/>
          </a:prstGeom>
        </p:spPr>
      </p:pic>
      <p:sp>
        <p:nvSpPr>
          <p:cNvPr id="5" name="TextBox 4"/>
          <p:cNvSpPr txBox="1"/>
          <p:nvPr/>
        </p:nvSpPr>
        <p:spPr>
          <a:xfrm>
            <a:off x="457200" y="6019800"/>
            <a:ext cx="8305800" cy="646331"/>
          </a:xfrm>
          <a:prstGeom prst="rect">
            <a:avLst/>
          </a:prstGeom>
          <a:noFill/>
        </p:spPr>
        <p:txBody>
          <a:bodyPr wrap="square" rtlCol="0">
            <a:spAutoFit/>
          </a:bodyPr>
          <a:lstStyle/>
          <a:p>
            <a:r>
              <a:rPr lang="en-US" dirty="0" smtClean="0"/>
              <a:t>The Lock closure was complete and the </a:t>
            </a:r>
            <a:r>
              <a:rPr lang="en-US" dirty="0" err="1" smtClean="0"/>
              <a:t>Lockhouse</a:t>
            </a:r>
            <a:r>
              <a:rPr lang="en-US" dirty="0" smtClean="0"/>
              <a:t> was boarded up again in April, 1975, and remained boarded up until the 1980’s.</a:t>
            </a:r>
          </a:p>
        </p:txBody>
      </p:sp>
    </p:spTree>
  </p:cSld>
  <p:clrMapOvr>
    <a:masterClrMapping/>
  </p:clrMapOvr>
  <p:transition spd="med" advTm="25000">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June 1975</a:t>
            </a:r>
            <a:endParaRPr lang="en-US" dirty="0"/>
          </a:p>
        </p:txBody>
      </p:sp>
      <p:pic>
        <p:nvPicPr>
          <p:cNvPr id="4" name="Picture 3" descr="DC-260-B0639811925 copy.jpg"/>
          <p:cNvPicPr>
            <a:picLocks noChangeAspect="1"/>
          </p:cNvPicPr>
          <p:nvPr/>
        </p:nvPicPr>
        <p:blipFill>
          <a:blip r:embed="rId3" cstate="print"/>
          <a:stretch>
            <a:fillRect/>
          </a:stretch>
        </p:blipFill>
        <p:spPr>
          <a:xfrm rot="16200000">
            <a:off x="2353236" y="-67235"/>
            <a:ext cx="4437529" cy="6858000"/>
          </a:xfrm>
          <a:prstGeom prst="rect">
            <a:avLst/>
          </a:prstGeom>
        </p:spPr>
      </p:pic>
      <p:sp>
        <p:nvSpPr>
          <p:cNvPr id="5" name="TextBox 4"/>
          <p:cNvSpPr txBox="1"/>
          <p:nvPr/>
        </p:nvSpPr>
        <p:spPr>
          <a:xfrm>
            <a:off x="381000" y="5715000"/>
            <a:ext cx="8305800" cy="646331"/>
          </a:xfrm>
          <a:prstGeom prst="rect">
            <a:avLst/>
          </a:prstGeom>
          <a:noFill/>
        </p:spPr>
        <p:txBody>
          <a:bodyPr wrap="square" rtlCol="0">
            <a:spAutoFit/>
          </a:bodyPr>
          <a:lstStyle/>
          <a:p>
            <a:r>
              <a:rPr lang="en-US" dirty="0" smtClean="0"/>
              <a:t>This photo shows the earthen levee at the river end of the Lock when it was completed in 1975. Boaters still enjoy riding and fishing in the Bayou area, left.</a:t>
            </a:r>
          </a:p>
        </p:txBody>
      </p:sp>
    </p:spTree>
  </p:cSld>
  <p:clrMapOvr>
    <a:masterClrMapping/>
  </p:clrMapOvr>
  <p:transition spd="med" advTm="25000">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October 14, 1977</a:t>
            </a:r>
            <a:endParaRPr lang="en-US" dirty="0"/>
          </a:p>
        </p:txBody>
      </p:sp>
      <p:pic>
        <p:nvPicPr>
          <p:cNvPr id="4" name="Picture 3" descr="DC-260-B0639811922 copy.jpg"/>
          <p:cNvPicPr>
            <a:picLocks noChangeAspect="1"/>
          </p:cNvPicPr>
          <p:nvPr/>
        </p:nvPicPr>
        <p:blipFill>
          <a:blip r:embed="rId3" cstate="print"/>
          <a:srcRect r="6667"/>
          <a:stretch>
            <a:fillRect/>
          </a:stretch>
        </p:blipFill>
        <p:spPr>
          <a:xfrm rot="16200000">
            <a:off x="2286000" y="-228600"/>
            <a:ext cx="4267200" cy="6858000"/>
          </a:xfrm>
          <a:prstGeom prst="rect">
            <a:avLst/>
          </a:prstGeom>
        </p:spPr>
      </p:pic>
      <p:sp>
        <p:nvSpPr>
          <p:cNvPr id="6" name="TextBox 5"/>
          <p:cNvSpPr txBox="1"/>
          <p:nvPr/>
        </p:nvSpPr>
        <p:spPr>
          <a:xfrm>
            <a:off x="914400" y="5411450"/>
            <a:ext cx="7696200" cy="1446550"/>
          </a:xfrm>
          <a:prstGeom prst="rect">
            <a:avLst/>
          </a:prstGeom>
          <a:noFill/>
        </p:spPr>
        <p:txBody>
          <a:bodyPr wrap="square" rtlCol="0">
            <a:spAutoFit/>
          </a:bodyPr>
          <a:lstStyle/>
          <a:p>
            <a:r>
              <a:rPr lang="en-US" dirty="0" smtClean="0"/>
              <a:t>Ground-breaking ceremonies for the new highway through Plaquemine were held on October 14, 1977. In the photo are Mayor Stanley Hebert, State Senator J. E. </a:t>
            </a:r>
            <a:r>
              <a:rPr lang="en-US" dirty="0" err="1" smtClean="0"/>
              <a:t>Jumonville</a:t>
            </a:r>
            <a:r>
              <a:rPr lang="en-US" dirty="0" smtClean="0"/>
              <a:t>, Sidney </a:t>
            </a:r>
            <a:r>
              <a:rPr lang="en-US" dirty="0" err="1" smtClean="0"/>
              <a:t>Poleynard</a:t>
            </a:r>
            <a:r>
              <a:rPr lang="en-US" dirty="0" smtClean="0"/>
              <a:t> of the La. DOTD, and Representative Bobby Freeman.</a:t>
            </a:r>
          </a:p>
          <a:p>
            <a:endParaRPr lang="en-US" sz="1600" dirty="0"/>
          </a:p>
        </p:txBody>
      </p:sp>
    </p:spTree>
  </p:cSld>
  <p:clrMapOvr>
    <a:masterClrMapping/>
  </p:clrMapOvr>
  <p:transition spd="med" advTm="25000">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June 1978</a:t>
            </a:r>
            <a:endParaRPr lang="en-US" dirty="0"/>
          </a:p>
        </p:txBody>
      </p:sp>
      <p:pic>
        <p:nvPicPr>
          <p:cNvPr id="4" name="Picture 3" descr="DC-260-B0639811923 copy.jpg"/>
          <p:cNvPicPr>
            <a:picLocks noChangeAspect="1"/>
          </p:cNvPicPr>
          <p:nvPr/>
        </p:nvPicPr>
        <p:blipFill>
          <a:blip r:embed="rId3" cstate="print"/>
          <a:srcRect l="55883" t="6061" b="6061"/>
          <a:stretch>
            <a:fillRect/>
          </a:stretch>
        </p:blipFill>
        <p:spPr>
          <a:xfrm rot="16200000">
            <a:off x="571500" y="647701"/>
            <a:ext cx="3428999" cy="4419600"/>
          </a:xfrm>
          <a:prstGeom prst="rect">
            <a:avLst/>
          </a:prstGeom>
        </p:spPr>
      </p:pic>
      <p:pic>
        <p:nvPicPr>
          <p:cNvPr id="5" name="Picture 4" descr="DC-260-B0639811923 copy.jpg"/>
          <p:cNvPicPr>
            <a:picLocks noChangeAspect="1"/>
          </p:cNvPicPr>
          <p:nvPr/>
        </p:nvPicPr>
        <p:blipFill>
          <a:blip r:embed="rId3" cstate="print"/>
          <a:srcRect l="7793" r="47151"/>
          <a:stretch>
            <a:fillRect/>
          </a:stretch>
        </p:blipFill>
        <p:spPr>
          <a:xfrm rot="16200000">
            <a:off x="4786313" y="395288"/>
            <a:ext cx="3428998" cy="4924425"/>
          </a:xfrm>
          <a:prstGeom prst="rect">
            <a:avLst/>
          </a:prstGeom>
        </p:spPr>
      </p:pic>
      <p:sp>
        <p:nvSpPr>
          <p:cNvPr id="8" name="TextBox 7"/>
          <p:cNvSpPr txBox="1"/>
          <p:nvPr/>
        </p:nvSpPr>
        <p:spPr>
          <a:xfrm>
            <a:off x="228600" y="4648200"/>
            <a:ext cx="8610600" cy="2462213"/>
          </a:xfrm>
          <a:prstGeom prst="rect">
            <a:avLst/>
          </a:prstGeom>
          <a:noFill/>
        </p:spPr>
        <p:txBody>
          <a:bodyPr wrap="square" rtlCol="0">
            <a:spAutoFit/>
          </a:bodyPr>
          <a:lstStyle/>
          <a:p>
            <a:pPr>
              <a:defRPr/>
            </a:pPr>
            <a:r>
              <a:rPr lang="en-US" dirty="0" smtClean="0"/>
              <a:t>The Plaquemine Lock was transferred from the U.S. Corps of Engineers to the State of Louisiana in June, 1978. At left Col. Charles Coates hands the keys to Dr. Larry Crain of the La. Department of Culture, Recreation and Tourism. </a:t>
            </a:r>
          </a:p>
          <a:p>
            <a:pPr>
              <a:defRPr/>
            </a:pPr>
            <a:r>
              <a:rPr lang="en-US" dirty="0" smtClean="0"/>
              <a:t>At right Gary Hebert, center, with Rep. Bobby Freeman and Senator J. E. </a:t>
            </a:r>
            <a:r>
              <a:rPr lang="en-US" dirty="0" err="1" smtClean="0"/>
              <a:t>Jumonville</a:t>
            </a:r>
            <a:r>
              <a:rPr lang="en-US" dirty="0" smtClean="0"/>
              <a:t>, Jr. at the groundbreaking for the Phase I development of the Plaquemine Lock State Commemorative Area and the renovation of the </a:t>
            </a:r>
            <a:r>
              <a:rPr lang="en-US" dirty="0" err="1" smtClean="0"/>
              <a:t>Lockhouse</a:t>
            </a:r>
            <a:r>
              <a:rPr lang="en-US" dirty="0" smtClean="0"/>
              <a:t> into a museum depicting the history of navigation on the Mississippi River.</a:t>
            </a:r>
          </a:p>
          <a:p>
            <a:endParaRPr lang="en-US" sz="1400" dirty="0" smtClean="0"/>
          </a:p>
          <a:p>
            <a:endParaRPr lang="en-US" sz="1400" dirty="0"/>
          </a:p>
        </p:txBody>
      </p:sp>
    </p:spTree>
  </p:cSld>
  <p:clrMapOvr>
    <a:masterClrMapping/>
  </p:clrMapOvr>
  <p:transition spd="med" advTm="25000">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June 7, 1979</a:t>
            </a:r>
            <a:endParaRPr lang="en-US" dirty="0"/>
          </a:p>
        </p:txBody>
      </p:sp>
      <p:pic>
        <p:nvPicPr>
          <p:cNvPr id="4" name="Picture 3" descr="DC-260-B0639811924 copy.jpg"/>
          <p:cNvPicPr>
            <a:picLocks noChangeAspect="1"/>
          </p:cNvPicPr>
          <p:nvPr/>
        </p:nvPicPr>
        <p:blipFill>
          <a:blip r:embed="rId3" cstate="print"/>
          <a:srcRect l="3333" t="3571" r="5000"/>
          <a:stretch>
            <a:fillRect/>
          </a:stretch>
        </p:blipFill>
        <p:spPr>
          <a:xfrm rot="16200000">
            <a:off x="1496292" y="-180109"/>
            <a:ext cx="4952999" cy="7294418"/>
          </a:xfrm>
          <a:prstGeom prst="rect">
            <a:avLst/>
          </a:prstGeom>
        </p:spPr>
      </p:pic>
      <p:sp>
        <p:nvSpPr>
          <p:cNvPr id="5" name="TextBox 4"/>
          <p:cNvSpPr txBox="1"/>
          <p:nvPr/>
        </p:nvSpPr>
        <p:spPr>
          <a:xfrm>
            <a:off x="304800" y="6172200"/>
            <a:ext cx="8534400" cy="369332"/>
          </a:xfrm>
          <a:prstGeom prst="rect">
            <a:avLst/>
          </a:prstGeom>
          <a:noFill/>
        </p:spPr>
        <p:txBody>
          <a:bodyPr wrap="square" rtlCol="0">
            <a:spAutoFit/>
          </a:bodyPr>
          <a:lstStyle/>
          <a:p>
            <a:r>
              <a:rPr lang="en-US" dirty="0" smtClean="0"/>
              <a:t>The new highway when it was completed in mid-1979.</a:t>
            </a:r>
          </a:p>
        </p:txBody>
      </p:sp>
    </p:spTree>
  </p:cSld>
  <p:clrMapOvr>
    <a:masterClrMapping/>
  </p:clrMapOvr>
  <p:transition spd="med" advTm="25000">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239000" cy="914400"/>
          </a:xfrm>
        </p:spPr>
        <p:txBody>
          <a:bodyPr/>
          <a:lstStyle/>
          <a:p>
            <a:r>
              <a:rPr lang="en-US" dirty="0" smtClean="0"/>
              <a:t>August 1979</a:t>
            </a:r>
            <a:endParaRPr lang="en-US" dirty="0"/>
          </a:p>
        </p:txBody>
      </p:sp>
      <p:pic>
        <p:nvPicPr>
          <p:cNvPr id="4" name="Picture 3" descr="News Article 2.JPG"/>
          <p:cNvPicPr>
            <a:picLocks noChangeAspect="1"/>
          </p:cNvPicPr>
          <p:nvPr/>
        </p:nvPicPr>
        <p:blipFill>
          <a:blip r:embed="rId3" cstate="print"/>
          <a:stretch>
            <a:fillRect/>
          </a:stretch>
        </p:blipFill>
        <p:spPr>
          <a:xfrm>
            <a:off x="533400" y="1295400"/>
            <a:ext cx="5843552" cy="4443696"/>
          </a:xfrm>
          <a:prstGeom prst="rect">
            <a:avLst/>
          </a:prstGeom>
        </p:spPr>
      </p:pic>
      <p:sp>
        <p:nvSpPr>
          <p:cNvPr id="5" name="TextBox 4"/>
          <p:cNvSpPr txBox="1"/>
          <p:nvPr/>
        </p:nvSpPr>
        <p:spPr>
          <a:xfrm>
            <a:off x="6553200" y="1295400"/>
            <a:ext cx="2362200" cy="4955203"/>
          </a:xfrm>
          <a:prstGeom prst="rect">
            <a:avLst/>
          </a:prstGeom>
          <a:noFill/>
        </p:spPr>
        <p:txBody>
          <a:bodyPr wrap="square" rtlCol="0">
            <a:spAutoFit/>
          </a:bodyPr>
          <a:lstStyle/>
          <a:p>
            <a:pPr>
              <a:defRPr/>
            </a:pPr>
            <a:r>
              <a:rPr lang="en-US" dirty="0" smtClean="0"/>
              <a:t>The $2.5 million plan for the Plaquemine Lock State Commemorative Area was announced in 1979. A $1.476 million Great River Roads grant funded the project, which included the Lock museum, an interpretive pavilion, an observation tower, restroom facilities, parking areas and additional walkways.</a:t>
            </a:r>
          </a:p>
          <a:p>
            <a:endParaRPr lang="en-US" sz="1400" dirty="0" smtClean="0"/>
          </a:p>
          <a:p>
            <a:endParaRPr lang="en-US" sz="1400" dirty="0"/>
          </a:p>
        </p:txBody>
      </p:sp>
    </p:spTree>
  </p:cSld>
  <p:clrMapOvr>
    <a:masterClrMapping/>
  </p:clrMapOvr>
  <p:transition spd="med" advTm="25000">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1980s.jpg"/>
          <p:cNvPicPr>
            <a:picLocks noChangeAspect="1"/>
          </p:cNvPicPr>
          <p:nvPr/>
        </p:nvPicPr>
        <p:blipFill>
          <a:blip r:embed="rId2"/>
          <a:stretch>
            <a:fillRect/>
          </a:stretch>
        </p:blipFill>
        <p:spPr>
          <a:xfrm>
            <a:off x="134470" y="0"/>
            <a:ext cx="8875059" cy="6858000"/>
          </a:xfrm>
          <a:prstGeom prst="rect">
            <a:avLst/>
          </a:prstGeom>
        </p:spPr>
      </p:pic>
      <p:sp>
        <p:nvSpPr>
          <p:cNvPr id="3" name="Subtitle 2"/>
          <p:cNvSpPr>
            <a:spLocks noGrp="1"/>
          </p:cNvSpPr>
          <p:nvPr>
            <p:ph type="subTitle" idx="4294967295"/>
          </p:nvPr>
        </p:nvSpPr>
        <p:spPr>
          <a:xfrm>
            <a:off x="0" y="5638800"/>
            <a:ext cx="8839200" cy="868363"/>
          </a:xfrm>
        </p:spPr>
        <p:txBody>
          <a:bodyPr>
            <a:normAutofit fontScale="32500" lnSpcReduction="20000"/>
          </a:bodyPr>
          <a:lstStyle/>
          <a:p>
            <a:pPr>
              <a:buNone/>
            </a:pPr>
            <a:endParaRPr lang="en-US" dirty="0" smtClean="0"/>
          </a:p>
          <a:p>
            <a:pPr>
              <a:buNone/>
            </a:pPr>
            <a:endParaRPr lang="en-US" dirty="0" smtClean="0"/>
          </a:p>
          <a:p>
            <a:pPr>
              <a:buNone/>
            </a:pPr>
            <a:endParaRPr lang="en-US" dirty="0" smtClean="0"/>
          </a:p>
          <a:p>
            <a:pPr algn="ctr">
              <a:buNone/>
            </a:pPr>
            <a:r>
              <a:rPr lang="en-US" sz="6000" dirty="0" smtClean="0"/>
              <a:t>A new day - the Plaquemine Lock State Commemorative Area opens. </a:t>
            </a:r>
            <a:endParaRPr lang="en-US" sz="6000" dirty="0"/>
          </a:p>
        </p:txBody>
      </p:sp>
    </p:spTree>
  </p:cSld>
  <p:clrMapOvr>
    <a:masterClrMapping/>
  </p:clrMapOvr>
  <p:transition spd="med" advTm="25000">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543800" cy="914400"/>
          </a:xfrm>
        </p:spPr>
        <p:txBody>
          <a:bodyPr/>
          <a:lstStyle/>
          <a:p>
            <a:r>
              <a:rPr lang="en-US" dirty="0" smtClean="0"/>
              <a:t>1980</a:t>
            </a:r>
            <a:endParaRPr lang="en-US" dirty="0"/>
          </a:p>
        </p:txBody>
      </p:sp>
      <p:pic>
        <p:nvPicPr>
          <p:cNvPr id="5" name="Picture 4" descr="DC-260-B0639811935 copy.jpg"/>
          <p:cNvPicPr>
            <a:picLocks noChangeAspect="1"/>
          </p:cNvPicPr>
          <p:nvPr/>
        </p:nvPicPr>
        <p:blipFill>
          <a:blip r:embed="rId3" cstate="print"/>
          <a:srcRect l="11765" r="68628" b="12121"/>
          <a:stretch>
            <a:fillRect/>
          </a:stretch>
        </p:blipFill>
        <p:spPr>
          <a:xfrm rot="16200000">
            <a:off x="2741559" y="-1141359"/>
            <a:ext cx="2083746" cy="6042864"/>
          </a:xfrm>
          <a:prstGeom prst="rect">
            <a:avLst/>
          </a:prstGeom>
        </p:spPr>
      </p:pic>
      <p:pic>
        <p:nvPicPr>
          <p:cNvPr id="4" name="Picture 3" descr="DC-260-B0639811935 copy.jpg"/>
          <p:cNvPicPr>
            <a:picLocks noChangeAspect="1"/>
          </p:cNvPicPr>
          <p:nvPr/>
        </p:nvPicPr>
        <p:blipFill>
          <a:blip r:embed="rId3" cstate="print"/>
          <a:srcRect l="56346" t="1515" r="18627" b="6061"/>
          <a:stretch>
            <a:fillRect/>
          </a:stretch>
        </p:blipFill>
        <p:spPr>
          <a:xfrm rot="16200000">
            <a:off x="2509168" y="1300832"/>
            <a:ext cx="2514601" cy="6008937"/>
          </a:xfrm>
          <a:prstGeom prst="rect">
            <a:avLst/>
          </a:prstGeom>
        </p:spPr>
      </p:pic>
      <p:sp>
        <p:nvSpPr>
          <p:cNvPr id="6" name="TextBox 5"/>
          <p:cNvSpPr txBox="1"/>
          <p:nvPr/>
        </p:nvSpPr>
        <p:spPr>
          <a:xfrm>
            <a:off x="685800" y="5638800"/>
            <a:ext cx="8077200" cy="646331"/>
          </a:xfrm>
          <a:prstGeom prst="rect">
            <a:avLst/>
          </a:prstGeom>
          <a:noFill/>
        </p:spPr>
        <p:txBody>
          <a:bodyPr wrap="square" rtlCol="0">
            <a:spAutoFit/>
          </a:bodyPr>
          <a:lstStyle/>
          <a:p>
            <a:r>
              <a:rPr lang="en-US" dirty="0" smtClean="0"/>
              <a:t>Work on Phase I of the Plaquemine Lock State Commemorative Area showing the restrooms, the pavilion and the lock gates in place in 1980. </a:t>
            </a:r>
          </a:p>
        </p:txBody>
      </p:sp>
    </p:spTree>
  </p:cSld>
  <p:clrMapOvr>
    <a:masterClrMapping/>
  </p:clrMapOvr>
  <p:transition spd="med" advTm="25000">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1982</a:t>
            </a:r>
            <a:endParaRPr lang="en-US" dirty="0"/>
          </a:p>
        </p:txBody>
      </p:sp>
      <p:pic>
        <p:nvPicPr>
          <p:cNvPr id="4" name="Picture 3" descr="DC-260-B0639811936 copy.jpg"/>
          <p:cNvPicPr>
            <a:picLocks noChangeAspect="1"/>
          </p:cNvPicPr>
          <p:nvPr/>
        </p:nvPicPr>
        <p:blipFill>
          <a:blip r:embed="rId3" cstate="print"/>
          <a:srcRect l="16107" r="9077" b="2200"/>
          <a:stretch>
            <a:fillRect/>
          </a:stretch>
        </p:blipFill>
        <p:spPr>
          <a:xfrm rot="16200000">
            <a:off x="2628901" y="-571500"/>
            <a:ext cx="3886201" cy="7620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762000" y="5410200"/>
            <a:ext cx="7924800" cy="923330"/>
          </a:xfrm>
          <a:prstGeom prst="rect">
            <a:avLst/>
          </a:prstGeom>
          <a:noFill/>
        </p:spPr>
        <p:txBody>
          <a:bodyPr wrap="square" rtlCol="0">
            <a:spAutoFit/>
          </a:bodyPr>
          <a:lstStyle/>
          <a:p>
            <a:r>
              <a:rPr lang="en-US" dirty="0" smtClean="0"/>
              <a:t>Dedication ceremonies for the Phase I development of the Plaquemine Lock State Commemorative Area were held in February, 1982. The area was operated by the Department of Culture, Recreation and Tourism until 1988.</a:t>
            </a:r>
          </a:p>
          <a:p>
            <a:endParaRPr lang="en-US" dirty="0"/>
          </a:p>
        </p:txBody>
      </p:sp>
    </p:spTree>
  </p:cSld>
  <p:clrMapOvr>
    <a:masterClrMapping/>
  </p:clrMapOvr>
  <p:transition spd="med" advTm="25000">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1982</a:t>
            </a:r>
            <a:endParaRPr lang="en-US" dirty="0"/>
          </a:p>
        </p:txBody>
      </p:sp>
      <p:pic>
        <p:nvPicPr>
          <p:cNvPr id="4" name="Picture 3" descr="DC-260-B0639811929 copy.jpg"/>
          <p:cNvPicPr>
            <a:picLocks noChangeAspect="1"/>
          </p:cNvPicPr>
          <p:nvPr/>
        </p:nvPicPr>
        <p:blipFill>
          <a:blip r:embed="rId3" cstate="print"/>
          <a:srcRect l="6184" t="58377" r="9712"/>
          <a:stretch>
            <a:fillRect/>
          </a:stretch>
        </p:blipFill>
        <p:spPr>
          <a:xfrm rot="16200000">
            <a:off x="1979381" y="916219"/>
            <a:ext cx="5337638" cy="3962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457200" y="5715000"/>
            <a:ext cx="8229600" cy="923330"/>
          </a:xfrm>
          <a:prstGeom prst="rect">
            <a:avLst/>
          </a:prstGeom>
        </p:spPr>
        <p:txBody>
          <a:bodyPr wrap="square">
            <a:spAutoFit/>
          </a:bodyPr>
          <a:lstStyle/>
          <a:p>
            <a:pPr>
              <a:defRPr/>
            </a:pPr>
            <a:r>
              <a:rPr lang="en-US" dirty="0" smtClean="0"/>
              <a:t>Gary Hebert with Laura Landry, the first Park Manager. The Plaquemine Lock and other state commemorative areas were closed by the state due to insufficient funding by the legislature in 1988. </a:t>
            </a:r>
          </a:p>
        </p:txBody>
      </p:sp>
    </p:spTree>
  </p:cSld>
  <p:clrMapOvr>
    <a:masterClrMapping/>
  </p:clrMapOvr>
  <p:transition spd="med" advTm="25000">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July 1989 – April 1992</a:t>
            </a:r>
            <a:endParaRPr lang="en-US" dirty="0"/>
          </a:p>
        </p:txBody>
      </p:sp>
      <p:pic>
        <p:nvPicPr>
          <p:cNvPr id="4" name="Picture 3" descr="DC-260-B0639811932 copy.jpg"/>
          <p:cNvPicPr>
            <a:picLocks noChangeAspect="1"/>
          </p:cNvPicPr>
          <p:nvPr/>
        </p:nvPicPr>
        <p:blipFill>
          <a:blip r:embed="rId3" cstate="print"/>
          <a:srcRect t="51190"/>
          <a:stretch>
            <a:fillRect/>
          </a:stretch>
        </p:blipFill>
        <p:spPr>
          <a:xfrm rot="16200000">
            <a:off x="2247900" y="1485900"/>
            <a:ext cx="4572000" cy="3124200"/>
          </a:xfrm>
          <a:prstGeom prst="rect">
            <a:avLst/>
          </a:prstGeom>
        </p:spPr>
      </p:pic>
      <p:sp>
        <p:nvSpPr>
          <p:cNvPr id="5" name="TextBox 4"/>
          <p:cNvSpPr txBox="1"/>
          <p:nvPr/>
        </p:nvSpPr>
        <p:spPr>
          <a:xfrm>
            <a:off x="609600" y="5638800"/>
            <a:ext cx="8077200" cy="1015663"/>
          </a:xfrm>
          <a:prstGeom prst="rect">
            <a:avLst/>
          </a:prstGeom>
          <a:noFill/>
        </p:spPr>
        <p:txBody>
          <a:bodyPr wrap="square" rtlCol="0">
            <a:spAutoFit/>
          </a:bodyPr>
          <a:lstStyle/>
          <a:p>
            <a:r>
              <a:rPr lang="en-US" sz="2000" dirty="0" smtClean="0"/>
              <a:t>Iberville Parks &amp; Recreation housed its offices in the Lock Complex from July 1989 – April 1992.  The Lock was boarded again up again April 1992 until July 1993.</a:t>
            </a:r>
          </a:p>
          <a:p>
            <a:endParaRPr lang="en-US" sz="2000" dirty="0"/>
          </a:p>
        </p:txBody>
      </p:sp>
    </p:spTree>
  </p:cSld>
  <p:clrMapOvr>
    <a:masterClrMapping/>
  </p:clrMapOvr>
  <p:transition spd="med" advTm="25000">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1990s.jpg"/>
          <p:cNvPicPr>
            <a:picLocks noChangeAspect="1"/>
          </p:cNvPicPr>
          <p:nvPr/>
        </p:nvPicPr>
        <p:blipFill>
          <a:blip r:embed="rId2"/>
          <a:stretch>
            <a:fillRect/>
          </a:stretch>
        </p:blipFill>
        <p:spPr>
          <a:xfrm>
            <a:off x="152400" y="0"/>
            <a:ext cx="8875059" cy="6858000"/>
          </a:xfrm>
          <a:prstGeom prst="rect">
            <a:avLst/>
          </a:prstGeom>
        </p:spPr>
      </p:pic>
      <p:sp>
        <p:nvSpPr>
          <p:cNvPr id="3" name="Subtitle 2"/>
          <p:cNvSpPr>
            <a:spLocks noGrp="1"/>
          </p:cNvSpPr>
          <p:nvPr>
            <p:ph type="subTitle" idx="4294967295"/>
          </p:nvPr>
        </p:nvSpPr>
        <p:spPr>
          <a:xfrm>
            <a:off x="304800" y="5562600"/>
            <a:ext cx="8839200" cy="868363"/>
          </a:xfrm>
        </p:spPr>
        <p:txBody>
          <a:bodyPr>
            <a:normAutofit fontScale="25000" lnSpcReduction="20000"/>
          </a:bodyPr>
          <a:lstStyle/>
          <a:p>
            <a:pPr>
              <a:buNone/>
            </a:pPr>
            <a:endParaRPr lang="en-US" dirty="0" smtClean="0"/>
          </a:p>
          <a:p>
            <a:pPr>
              <a:buNone/>
            </a:pPr>
            <a:endParaRPr lang="en-US" dirty="0" smtClean="0"/>
          </a:p>
          <a:p>
            <a:pPr>
              <a:buNone/>
            </a:pPr>
            <a:endParaRPr lang="en-US" dirty="0" smtClean="0"/>
          </a:p>
          <a:p>
            <a:pPr>
              <a:buNone/>
            </a:pPr>
            <a:endParaRPr lang="en-US" sz="9600" dirty="0" smtClean="0"/>
          </a:p>
          <a:p>
            <a:pPr algn="ctr">
              <a:buNone/>
            </a:pPr>
            <a:r>
              <a:rPr lang="en-US" sz="8000" dirty="0" smtClean="0"/>
              <a:t>The </a:t>
            </a:r>
            <a:r>
              <a:rPr lang="en-US" sz="8000" dirty="0" err="1" smtClean="0"/>
              <a:t>Lockhouse</a:t>
            </a:r>
            <a:r>
              <a:rPr lang="en-US" sz="8000" dirty="0" smtClean="0"/>
              <a:t> is renamed the Gary J. Hebert Memorial </a:t>
            </a:r>
            <a:r>
              <a:rPr lang="en-US" sz="8000" dirty="0" err="1" smtClean="0"/>
              <a:t>Lockhouse</a:t>
            </a:r>
            <a:r>
              <a:rPr lang="en-US" sz="8000" dirty="0" smtClean="0"/>
              <a:t>.</a:t>
            </a:r>
          </a:p>
          <a:p>
            <a:pPr>
              <a:buNone/>
            </a:pPr>
            <a:endParaRPr lang="en-US" dirty="0"/>
          </a:p>
        </p:txBody>
      </p:sp>
    </p:spTree>
  </p:cSld>
  <p:clrMapOvr>
    <a:masterClrMapping/>
  </p:clrMapOvr>
  <p:transition spd="med" advTm="25000">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July 1, 1993</a:t>
            </a:r>
            <a:endParaRPr lang="en-US" dirty="0"/>
          </a:p>
        </p:txBody>
      </p:sp>
      <p:pic>
        <p:nvPicPr>
          <p:cNvPr id="4" name="Picture 3" descr="DC-260-B0639811931 copy.jpg"/>
          <p:cNvPicPr>
            <a:picLocks noChangeAspect="1"/>
          </p:cNvPicPr>
          <p:nvPr/>
        </p:nvPicPr>
        <p:blipFill>
          <a:blip r:embed="rId3" cstate="print"/>
          <a:srcRect l="68583" t="10105"/>
          <a:stretch>
            <a:fillRect/>
          </a:stretch>
        </p:blipFill>
        <p:spPr>
          <a:xfrm rot="16200000">
            <a:off x="2819686" y="-762286"/>
            <a:ext cx="3428999" cy="7849171"/>
          </a:xfrm>
          <a:prstGeom prst="rect">
            <a:avLst/>
          </a:prstGeom>
        </p:spPr>
      </p:pic>
      <p:sp>
        <p:nvSpPr>
          <p:cNvPr id="5" name="TextBox 4"/>
          <p:cNvSpPr txBox="1"/>
          <p:nvPr/>
        </p:nvSpPr>
        <p:spPr>
          <a:xfrm>
            <a:off x="533400" y="5029200"/>
            <a:ext cx="8382000" cy="1323439"/>
          </a:xfrm>
          <a:prstGeom prst="rect">
            <a:avLst/>
          </a:prstGeom>
          <a:noFill/>
        </p:spPr>
        <p:txBody>
          <a:bodyPr wrap="square" rtlCol="0">
            <a:spAutoFit/>
          </a:bodyPr>
          <a:lstStyle/>
          <a:p>
            <a:r>
              <a:rPr lang="en-US" sz="2000" dirty="0" smtClean="0"/>
              <a:t>Ribbon cutting in July 1993 when the City Parish, Delta Jobs Corps &amp; Iberville Chambers signed a lease with Office of State Parks to reopen the Lock.</a:t>
            </a:r>
          </a:p>
          <a:p>
            <a:endParaRPr lang="en-US" sz="2000" dirty="0"/>
          </a:p>
        </p:txBody>
      </p:sp>
    </p:spTree>
  </p:cSld>
  <p:clrMapOvr>
    <a:masterClrMapping/>
  </p:clrMapOvr>
  <p:transition spd="med" advTm="25000">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14800"/>
            <a:ext cx="8382000" cy="2286000"/>
          </a:xfrm>
        </p:spPr>
        <p:txBody>
          <a:bodyPr>
            <a:noAutofit/>
          </a:bodyPr>
          <a:lstStyle/>
          <a:p>
            <a:r>
              <a:rPr lang="en-US" sz="3600" baseline="30000" dirty="0" smtClean="0"/>
              <a:t>1993</a:t>
            </a:r>
            <a:r>
              <a:rPr lang="en-US" baseline="30000" dirty="0" smtClean="0"/>
              <a:t> </a:t>
            </a:r>
            <a:r>
              <a:rPr lang="en-US" sz="2800" b="0" baseline="30000" dirty="0" smtClean="0"/>
              <a:t>– City of Plaquemine receives national grant for assessment of water resources and options for enhancement. Community meetings identify need to improve Bayou Plaquemine water quality and access to bayou. As a result, the City applied to be and was selected as a part of a U.S. Corps of Engineers pilot water restoration study of the waterway. </a:t>
            </a:r>
            <a:br>
              <a:rPr lang="en-US" sz="2800" b="0" baseline="30000" dirty="0" smtClean="0"/>
            </a:br>
            <a:r>
              <a:rPr lang="en-US" sz="2800" b="0" baseline="30000" dirty="0" smtClean="0"/>
              <a:t/>
            </a:r>
            <a:br>
              <a:rPr lang="en-US" sz="2800" b="0" baseline="30000" dirty="0" smtClean="0"/>
            </a:br>
            <a:r>
              <a:rPr lang="en-US" sz="3600" baseline="30000" dirty="0" smtClean="0"/>
              <a:t>1995</a:t>
            </a:r>
            <a:r>
              <a:rPr lang="en-US" baseline="30000" dirty="0" smtClean="0"/>
              <a:t> </a:t>
            </a:r>
            <a:r>
              <a:rPr lang="en-US" sz="2800" b="0" baseline="30000" dirty="0" smtClean="0"/>
              <a:t>– City purchases vacant property adjacent to Lock site for a park site from the now shuttered Nadler’s Foundry.</a:t>
            </a:r>
          </a:p>
        </p:txBody>
      </p:sp>
      <p:pic>
        <p:nvPicPr>
          <p:cNvPr id="3" name="Picture 2" descr="Bayou Plaquemine.jpg"/>
          <p:cNvPicPr>
            <a:picLocks noChangeAspect="1"/>
          </p:cNvPicPr>
          <p:nvPr/>
        </p:nvPicPr>
        <p:blipFill>
          <a:blip r:embed="rId2"/>
          <a:stretch>
            <a:fillRect/>
          </a:stretch>
        </p:blipFill>
        <p:spPr>
          <a:xfrm>
            <a:off x="511099" y="304800"/>
            <a:ext cx="7055001" cy="3625487"/>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November 4, 1995</a:t>
            </a:r>
            <a:endParaRPr lang="en-US" dirty="0"/>
          </a:p>
        </p:txBody>
      </p:sp>
      <p:sp>
        <p:nvSpPr>
          <p:cNvPr id="3" name="Subtitle 2"/>
          <p:cNvSpPr>
            <a:spLocks noGrp="1"/>
          </p:cNvSpPr>
          <p:nvPr>
            <p:ph type="subTitle" idx="4294967295"/>
          </p:nvPr>
        </p:nvSpPr>
        <p:spPr/>
        <p:txBody>
          <a:bodyPr>
            <a:normAutofit/>
          </a:bodyPr>
          <a:lstStyle/>
          <a:p>
            <a:r>
              <a:rPr lang="en-US" sz="2400" dirty="0" err="1" smtClean="0"/>
              <a:t>Lockhouse</a:t>
            </a:r>
            <a:r>
              <a:rPr lang="en-US" sz="2400" dirty="0" smtClean="0"/>
              <a:t> dedication ceremony re-naming it the Gary J. Hebert Memorial </a:t>
            </a:r>
            <a:r>
              <a:rPr lang="en-US" sz="2400" dirty="0" err="1" smtClean="0"/>
              <a:t>Lockhouse</a:t>
            </a:r>
            <a:r>
              <a:rPr lang="en-US" sz="2400" dirty="0" smtClean="0"/>
              <a:t>. Shown is the Hebert family.</a:t>
            </a:r>
            <a:endParaRPr lang="en-US" sz="2400" dirty="0"/>
          </a:p>
        </p:txBody>
      </p:sp>
      <p:pic>
        <p:nvPicPr>
          <p:cNvPr id="4" name="Picture 3" descr="Dedication.JPG"/>
          <p:cNvPicPr>
            <a:picLocks noChangeAspect="1"/>
          </p:cNvPicPr>
          <p:nvPr/>
        </p:nvPicPr>
        <p:blipFill>
          <a:blip r:embed="rId3" cstate="print"/>
          <a:stretch>
            <a:fillRect/>
          </a:stretch>
        </p:blipFill>
        <p:spPr>
          <a:xfrm>
            <a:off x="1056640" y="1219200"/>
            <a:ext cx="7020560" cy="464820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Bayou Plaquemine wat#183BF3.jpg"/>
          <p:cNvPicPr>
            <a:picLocks noChangeAspect="1"/>
          </p:cNvPicPr>
          <p:nvPr/>
        </p:nvPicPr>
        <p:blipFill>
          <a:blip r:embed="rId2"/>
          <a:srcRect b="15255"/>
          <a:stretch>
            <a:fillRect/>
          </a:stretch>
        </p:blipFill>
        <p:spPr>
          <a:xfrm>
            <a:off x="457200" y="304799"/>
            <a:ext cx="6096000" cy="3276601"/>
          </a:xfrm>
          <a:prstGeom prst="rect">
            <a:avLst/>
          </a:prstGeom>
        </p:spPr>
      </p:pic>
      <p:sp>
        <p:nvSpPr>
          <p:cNvPr id="6" name="TextBox 5"/>
          <p:cNvSpPr txBox="1"/>
          <p:nvPr/>
        </p:nvSpPr>
        <p:spPr>
          <a:xfrm>
            <a:off x="381000" y="4038600"/>
            <a:ext cx="8229600" cy="2267287"/>
          </a:xfrm>
          <a:prstGeom prst="rect">
            <a:avLst/>
          </a:prstGeom>
          <a:noFill/>
        </p:spPr>
        <p:txBody>
          <a:bodyPr wrap="square" rtlCol="0">
            <a:spAutoFit/>
          </a:bodyPr>
          <a:lstStyle/>
          <a:p>
            <a:r>
              <a:rPr lang="en-US" sz="3600" b="1" baseline="30000" dirty="0" smtClean="0"/>
              <a:t>Sept. 1997 </a:t>
            </a:r>
            <a:r>
              <a:rPr lang="en-US" sz="2800" baseline="30000" dirty="0" smtClean="0"/>
              <a:t>– Corps releases plan to restore Bayou Plaquemine. It includes installation of two 500-horsepower pumps with two 48-inch discharge pipes, pumping 60,000 gallons of water per minute from the Mississippi River into the Bayou Plaquemine Lock chamber. Cost: $3.6 million.</a:t>
            </a:r>
            <a:br>
              <a:rPr lang="en-US" sz="2800" baseline="30000" dirty="0" smtClean="0"/>
            </a:br>
            <a:r>
              <a:rPr lang="en-US" sz="2800" baseline="30000" dirty="0" smtClean="0"/>
              <a:t> </a:t>
            </a:r>
            <a:br>
              <a:rPr lang="en-US" sz="2800" baseline="30000" dirty="0" smtClean="0"/>
            </a:br>
            <a:r>
              <a:rPr lang="en-US" sz="3600" b="1" baseline="30000" dirty="0" smtClean="0"/>
              <a:t>2001</a:t>
            </a:r>
            <a:r>
              <a:rPr lang="en-US" sz="2800" b="1" baseline="30000" dirty="0" smtClean="0"/>
              <a:t> </a:t>
            </a:r>
            <a:r>
              <a:rPr lang="en-US" sz="2800" baseline="30000" dirty="0" smtClean="0"/>
              <a:t>– City and Corps begin feasibility study on water pump project, and pump design specifications.</a:t>
            </a:r>
            <a:endParaRPr lang="en-US" sz="2800" dirty="0"/>
          </a:p>
        </p:txBody>
      </p:sp>
    </p:spTree>
  </p:cSld>
  <p:clrMapOvr>
    <a:masterClrMapping/>
  </p:clrMapOvr>
  <p:transition spd="med" advTm="25000">
    <p:random/>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2000s.jpg"/>
          <p:cNvPicPr>
            <a:picLocks noChangeAspect="1"/>
          </p:cNvPicPr>
          <p:nvPr/>
        </p:nvPicPr>
        <p:blipFill>
          <a:blip r:embed="rId2"/>
          <a:stretch>
            <a:fillRect/>
          </a:stretch>
        </p:blipFill>
        <p:spPr>
          <a:xfrm>
            <a:off x="134470" y="0"/>
            <a:ext cx="8875059" cy="6858000"/>
          </a:xfrm>
          <a:prstGeom prst="rect">
            <a:avLst/>
          </a:prstGeom>
        </p:spPr>
      </p:pic>
      <p:sp>
        <p:nvSpPr>
          <p:cNvPr id="3" name="Subtitle 2"/>
          <p:cNvSpPr>
            <a:spLocks noGrp="1"/>
          </p:cNvSpPr>
          <p:nvPr>
            <p:ph type="subTitle" idx="4294967295"/>
          </p:nvPr>
        </p:nvSpPr>
        <p:spPr>
          <a:xfrm>
            <a:off x="152400" y="5867400"/>
            <a:ext cx="8839200" cy="868363"/>
          </a:xfrm>
        </p:spPr>
        <p:txBody>
          <a:bodyPr>
            <a:normAutofit fontScale="25000" lnSpcReduction="20000"/>
          </a:bodyPr>
          <a:lstStyle/>
          <a:p>
            <a:pPr>
              <a:buNone/>
            </a:pPr>
            <a:endParaRPr lang="en-US" dirty="0" smtClean="0"/>
          </a:p>
          <a:p>
            <a:pPr>
              <a:buNone/>
            </a:pPr>
            <a:endParaRPr lang="en-US" dirty="0" smtClean="0"/>
          </a:p>
          <a:p>
            <a:pPr>
              <a:buNone/>
            </a:pPr>
            <a:endParaRPr lang="en-US" dirty="0" smtClean="0"/>
          </a:p>
          <a:p>
            <a:pPr>
              <a:buNone/>
            </a:pPr>
            <a:endParaRPr lang="en-US" sz="9600" dirty="0" smtClean="0"/>
          </a:p>
          <a:p>
            <a:pPr algn="ctr">
              <a:buNone/>
            </a:pPr>
            <a:r>
              <a:rPr lang="en-US" sz="9600" dirty="0" smtClean="0"/>
              <a:t>The Bayou Plaquemine Waterfront Park opens</a:t>
            </a:r>
          </a:p>
          <a:p>
            <a:pPr>
              <a:buNone/>
            </a:pPr>
            <a:endParaRPr lang="en-US" dirty="0"/>
          </a:p>
        </p:txBody>
      </p:sp>
    </p:spTree>
  </p:cSld>
  <p:clrMapOvr>
    <a:masterClrMapping/>
  </p:clrMapOvr>
  <p:transition spd="med" advTm="25000">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March 2000-2001</a:t>
            </a:r>
            <a:endParaRPr lang="en-US" dirty="0"/>
          </a:p>
        </p:txBody>
      </p:sp>
      <p:sp>
        <p:nvSpPr>
          <p:cNvPr id="3" name="Subtitle 2"/>
          <p:cNvSpPr>
            <a:spLocks noGrp="1"/>
          </p:cNvSpPr>
          <p:nvPr>
            <p:ph type="subTitle" idx="4294967295"/>
          </p:nvPr>
        </p:nvSpPr>
        <p:spPr/>
        <p:txBody>
          <a:bodyPr>
            <a:normAutofit/>
          </a:bodyPr>
          <a:lstStyle/>
          <a:p>
            <a:r>
              <a:rPr lang="en-US" sz="2400" baseline="30000" dirty="0" smtClean="0">
                <a:latin typeface="Calibri (Body)"/>
                <a:cs typeface="Calibri (Body)"/>
              </a:rPr>
              <a:t>City designs and constructs phase one of Bayou Plaquemine Waterfront Park. It includes 1,100 square feet of wooden boardwalk, with a 1,200 square foot wooden pavilion and a smaller wooden pavilion over Bayou Plaquemine. The City obtained multiple sources of funding, grants and in-kind support for the $600,000 project.</a:t>
            </a:r>
            <a:endParaRPr lang="en-US" sz="2400" dirty="0">
              <a:latin typeface="Calibri (Body)"/>
              <a:cs typeface="Calibri (Body)"/>
            </a:endParaRPr>
          </a:p>
        </p:txBody>
      </p:sp>
      <p:pic>
        <p:nvPicPr>
          <p:cNvPr id="4" name="Picture 3" descr="March 2000-Bayou Overlk-Pavilion2004 Phase 1.jpg"/>
          <p:cNvPicPr>
            <a:picLocks noChangeAspect="1"/>
          </p:cNvPicPr>
          <p:nvPr/>
        </p:nvPicPr>
        <p:blipFill>
          <a:blip r:embed="rId3" cstate="print"/>
          <a:stretch>
            <a:fillRect/>
          </a:stretch>
        </p:blipFill>
        <p:spPr>
          <a:xfrm>
            <a:off x="1066800" y="1143000"/>
            <a:ext cx="7268842" cy="4501372"/>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July 4, 2001</a:t>
            </a:r>
            <a:endParaRPr lang="en-US" dirty="0"/>
          </a:p>
        </p:txBody>
      </p:sp>
      <p:sp>
        <p:nvSpPr>
          <p:cNvPr id="3" name="Subtitle 2"/>
          <p:cNvSpPr>
            <a:spLocks noGrp="1"/>
          </p:cNvSpPr>
          <p:nvPr>
            <p:ph type="subTitle" idx="4294967295"/>
          </p:nvPr>
        </p:nvSpPr>
        <p:spPr/>
        <p:txBody>
          <a:bodyPr>
            <a:normAutofit/>
          </a:bodyPr>
          <a:lstStyle/>
          <a:p>
            <a:r>
              <a:rPr lang="en-US" sz="2400" dirty="0" smtClean="0"/>
              <a:t>First July 4</a:t>
            </a:r>
            <a:r>
              <a:rPr lang="en-US" sz="2400" baseline="30000" dirty="0" smtClean="0"/>
              <a:t>th</a:t>
            </a:r>
            <a:r>
              <a:rPr lang="en-US" sz="2400" dirty="0" smtClean="0"/>
              <a:t> celebration</a:t>
            </a:r>
            <a:endParaRPr lang="en-US" sz="2400" dirty="0"/>
          </a:p>
        </p:txBody>
      </p:sp>
      <p:pic>
        <p:nvPicPr>
          <p:cNvPr id="4" name="Picture 3" descr="July4 2001.jpg"/>
          <p:cNvPicPr>
            <a:picLocks noChangeAspect="1"/>
          </p:cNvPicPr>
          <p:nvPr/>
        </p:nvPicPr>
        <p:blipFill>
          <a:blip r:embed="rId3" cstate="print"/>
          <a:stretch>
            <a:fillRect/>
          </a:stretch>
        </p:blipFill>
        <p:spPr>
          <a:xfrm>
            <a:off x="1219200" y="1066800"/>
            <a:ext cx="6553200" cy="4903443"/>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648200"/>
            <a:ext cx="8305800" cy="1752600"/>
          </a:xfrm>
        </p:spPr>
        <p:txBody>
          <a:bodyPr>
            <a:normAutofit fontScale="90000"/>
          </a:bodyPr>
          <a:lstStyle/>
          <a:p>
            <a:r>
              <a:rPr lang="en-US" sz="2800" b="0" baseline="30000" dirty="0" smtClean="0"/>
              <a:t/>
            </a:r>
            <a:br>
              <a:rPr lang="en-US" sz="2800" b="0" baseline="30000" dirty="0" smtClean="0"/>
            </a:br>
            <a:r>
              <a:rPr lang="en-US" sz="2667" b="0" baseline="30000" dirty="0" smtClean="0">
                <a:solidFill>
                  <a:srgbClr val="FF0000"/>
                </a:solidFill>
              </a:rPr>
              <a:t/>
            </a:r>
            <a:br>
              <a:rPr lang="en-US" sz="2667" b="0" baseline="30000" dirty="0" smtClean="0">
                <a:solidFill>
                  <a:srgbClr val="FF0000"/>
                </a:solidFill>
              </a:rPr>
            </a:br>
            <a:r>
              <a:rPr lang="en-US" sz="2667" b="0" baseline="30000" dirty="0" smtClean="0"/>
              <a:t>Community meetings held for master planning of park. Master plan includes the pavilions, picnic areas, seating, lighted walkways, floating docks for boat access to the park, a huge multi-use pavilion and parking, to be constructed in three phases, with phase I already completed.</a:t>
            </a:r>
            <a:r>
              <a:rPr lang="en-US" sz="2800" b="0" baseline="30000" dirty="0" smtClean="0"/>
              <a:t/>
            </a:r>
            <a:br>
              <a:rPr lang="en-US" sz="2800" b="0" baseline="30000" dirty="0" smtClean="0"/>
            </a:br>
            <a:r>
              <a:rPr lang="en-US" sz="3600" b="0" baseline="30000" dirty="0" smtClean="0">
                <a:solidFill>
                  <a:srgbClr val="FF0000"/>
                </a:solidFill>
              </a:rPr>
              <a:t/>
            </a:r>
            <a:br>
              <a:rPr lang="en-US" sz="3600" b="0" baseline="30000" dirty="0" smtClean="0">
                <a:solidFill>
                  <a:srgbClr val="FF0000"/>
                </a:solidFill>
              </a:rPr>
            </a:br>
            <a:endParaRPr lang="en-US" sz="2800" b="0" baseline="30000" dirty="0" smtClean="0"/>
          </a:p>
        </p:txBody>
      </p:sp>
      <p:pic>
        <p:nvPicPr>
          <p:cNvPr id="3" name="Picture 2" descr="IMGP0238.JPG"/>
          <p:cNvPicPr>
            <a:picLocks noChangeAspect="1"/>
          </p:cNvPicPr>
          <p:nvPr/>
        </p:nvPicPr>
        <p:blipFill>
          <a:blip r:embed="rId2"/>
          <a:srcRect t="10753" b="9677"/>
          <a:stretch>
            <a:fillRect/>
          </a:stretch>
        </p:blipFill>
        <p:spPr>
          <a:xfrm>
            <a:off x="990600" y="1066800"/>
            <a:ext cx="6586228" cy="3930490"/>
          </a:xfrm>
          <a:prstGeom prst="rect">
            <a:avLst/>
          </a:prstGeom>
        </p:spPr>
      </p:pic>
      <p:sp>
        <p:nvSpPr>
          <p:cNvPr id="4" name="Rectangle 3"/>
          <p:cNvSpPr/>
          <p:nvPr/>
        </p:nvSpPr>
        <p:spPr>
          <a:xfrm>
            <a:off x="457200" y="381000"/>
            <a:ext cx="4572000" cy="646331"/>
          </a:xfrm>
          <a:prstGeom prst="rect">
            <a:avLst/>
          </a:prstGeom>
        </p:spPr>
        <p:txBody>
          <a:bodyPr>
            <a:spAutoFit/>
          </a:bodyPr>
          <a:lstStyle/>
          <a:p>
            <a:r>
              <a:rPr lang="en-US" baseline="30000" dirty="0" smtClean="0">
                <a:solidFill>
                  <a:srgbClr val="FF0000"/>
                </a:solidFill>
              </a:rPr>
              <a:t/>
            </a:r>
            <a:br>
              <a:rPr lang="en-US" baseline="30000" dirty="0" smtClean="0">
                <a:solidFill>
                  <a:srgbClr val="FF0000"/>
                </a:solidFill>
              </a:rPr>
            </a:br>
            <a:r>
              <a:rPr lang="en-US" sz="2400" b="1" dirty="0" smtClean="0"/>
              <a:t>2002</a:t>
            </a:r>
            <a:r>
              <a:rPr lang="en-US" b="1" dirty="0" smtClean="0">
                <a:solidFill>
                  <a:srgbClr val="FF0000"/>
                </a:solidFill>
              </a:rPr>
              <a:t> </a:t>
            </a:r>
            <a:endParaRPr lang="en-US" dirty="0"/>
          </a:p>
        </p:txBody>
      </p:sp>
    </p:spTree>
  </p:cSld>
  <p:clrMapOvr>
    <a:masterClrMapping/>
  </p:clrMapOvr>
  <p:transition spd="med" advTm="25000">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1"/>
          <p:cNvSpPr>
            <a:spLocks noGrp="1"/>
          </p:cNvSpPr>
          <p:nvPr>
            <p:ph type="title"/>
          </p:nvPr>
        </p:nvSpPr>
        <p:spPr>
          <a:xfrm>
            <a:off x="6096000" y="1371600"/>
            <a:ext cx="2286000" cy="5029200"/>
          </a:xfrm>
        </p:spPr>
        <p:txBody>
          <a:bodyPr wrap="square" anchor="t">
            <a:normAutofit fontScale="90000"/>
          </a:bodyPr>
          <a:lstStyle/>
          <a:p>
            <a:pPr>
              <a:spcAft>
                <a:spcPts val="1200"/>
              </a:spcAft>
            </a:pPr>
            <a:r>
              <a:rPr lang="en-US" sz="4400" baseline="30000" dirty="0" smtClean="0"/>
              <a:t>2003</a:t>
            </a:r>
            <a:r>
              <a:rPr lang="en-US" sz="4400" b="0" baseline="30000" dirty="0" smtClean="0">
                <a:solidFill>
                  <a:srgbClr val="FF0000"/>
                </a:solidFill>
              </a:rPr>
              <a:t/>
            </a:r>
            <a:br>
              <a:rPr lang="en-US" sz="4400" b="0" baseline="30000" dirty="0" smtClean="0">
                <a:solidFill>
                  <a:srgbClr val="FF0000"/>
                </a:solidFill>
              </a:rPr>
            </a:br>
            <a:r>
              <a:rPr lang="en-US" sz="2667" b="0" baseline="30000" dirty="0" smtClean="0"/>
              <a:t>Co-Op project agreement signed by City and Corps for pump construction</a:t>
            </a:r>
            <a:br>
              <a:rPr lang="en-US" sz="2667" b="0" baseline="30000" dirty="0" smtClean="0"/>
            </a:br>
            <a:r>
              <a:rPr lang="en-US" sz="3600" b="0" baseline="30000" dirty="0" smtClean="0"/>
              <a:t/>
            </a:r>
            <a:br>
              <a:rPr lang="en-US" sz="3600" b="0" baseline="30000" dirty="0" smtClean="0"/>
            </a:br>
            <a:r>
              <a:rPr lang="en-US" sz="4400" baseline="30000" dirty="0" smtClean="0"/>
              <a:t>March, 2004 </a:t>
            </a:r>
            <a:r>
              <a:rPr lang="en-US" sz="2667" b="0" baseline="30000" dirty="0" smtClean="0"/>
              <a:t>Water pump project begins. The pump</a:t>
            </a:r>
            <a:br>
              <a:rPr lang="en-US" sz="2667" b="0" baseline="30000" dirty="0" smtClean="0"/>
            </a:br>
            <a:r>
              <a:rPr lang="en-US" sz="2667" b="0" baseline="30000" dirty="0" smtClean="0"/>
              <a:t>project had</a:t>
            </a:r>
            <a:r>
              <a:rPr lang="en-US" sz="2667" b="0" dirty="0" smtClean="0"/>
              <a:t> </a:t>
            </a:r>
            <a:r>
              <a:rPr lang="en-US" sz="2667" b="0" baseline="30000" dirty="0" smtClean="0"/>
              <a:t>been delayed by high water in the Mississippi River, slow delivery of the pumps, and hurricanes. </a:t>
            </a:r>
            <a:br>
              <a:rPr lang="en-US" sz="2667" b="0" baseline="30000" dirty="0" smtClean="0"/>
            </a:br>
            <a:endParaRPr lang="en-US" sz="2667" b="0" baseline="30000" dirty="0" smtClean="0"/>
          </a:p>
        </p:txBody>
      </p:sp>
      <p:pic>
        <p:nvPicPr>
          <p:cNvPr id="8" name="Picture 7" descr="k-5-19-2004_0008.JPG"/>
          <p:cNvPicPr>
            <a:picLocks noChangeAspect="1"/>
          </p:cNvPicPr>
          <p:nvPr/>
        </p:nvPicPr>
        <p:blipFill>
          <a:blip r:embed="rId2"/>
          <a:srcRect t="11765" b="14706"/>
          <a:stretch>
            <a:fillRect/>
          </a:stretch>
        </p:blipFill>
        <p:spPr>
          <a:xfrm>
            <a:off x="381000" y="533400"/>
            <a:ext cx="5388864" cy="5943600"/>
          </a:xfrm>
          <a:prstGeom prst="rect">
            <a:avLst/>
          </a:prstGeom>
        </p:spPr>
      </p:pic>
    </p:spTree>
  </p:cSld>
  <p:clrMapOvr>
    <a:masterClrMapping/>
  </p:clrMapOvr>
  <p:transition spd="med" advTm="25000">
    <p:random/>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2006</a:t>
            </a:r>
            <a:endParaRPr lang="en-US" b="1" dirty="0"/>
          </a:p>
        </p:txBody>
      </p:sp>
      <p:pic>
        <p:nvPicPr>
          <p:cNvPr id="4" name="Picture 3" descr="H20Park Mstr. Plan2004.jpg"/>
          <p:cNvPicPr>
            <a:picLocks noChangeAspect="1"/>
          </p:cNvPicPr>
          <p:nvPr/>
        </p:nvPicPr>
        <p:blipFill>
          <a:blip r:embed="rId3" cstate="print"/>
          <a:srcRect l="8155" t="5808" r="7265" b="14646"/>
          <a:stretch>
            <a:fillRect/>
          </a:stretch>
        </p:blipFill>
        <p:spPr>
          <a:xfrm>
            <a:off x="762000" y="838200"/>
            <a:ext cx="7010400" cy="4649002"/>
          </a:xfrm>
          <a:prstGeom prst="rect">
            <a:avLst/>
          </a:prstGeom>
        </p:spPr>
      </p:pic>
      <p:sp>
        <p:nvSpPr>
          <p:cNvPr id="7" name="TextBox 6"/>
          <p:cNvSpPr txBox="1"/>
          <p:nvPr/>
        </p:nvSpPr>
        <p:spPr>
          <a:xfrm>
            <a:off x="685800" y="5791200"/>
            <a:ext cx="7924800" cy="923330"/>
          </a:xfrm>
          <a:prstGeom prst="rect">
            <a:avLst/>
          </a:prstGeom>
          <a:noFill/>
        </p:spPr>
        <p:txBody>
          <a:bodyPr wrap="square" rtlCol="0">
            <a:spAutoFit/>
          </a:bodyPr>
          <a:lstStyle/>
          <a:p>
            <a:r>
              <a:rPr lang="en-US" dirty="0" smtClean="0"/>
              <a:t>Master plan of Bayou Plaquemine Waterfront Park – includes pavilions, picnic areas, seating, lighted walkways, floating docks for boat access to the park, a huge multi-use pavilion and parking.</a:t>
            </a:r>
            <a:endParaRPr lang="en-US" dirty="0"/>
          </a:p>
        </p:txBody>
      </p:sp>
    </p:spTree>
  </p:cSld>
  <p:clrMapOvr>
    <a:masterClrMapping/>
  </p:clrMapOvr>
  <p:transition spd="med" advTm="25000">
    <p:rand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304800" y="381000"/>
            <a:ext cx="7162800" cy="2267287"/>
          </a:xfrm>
          <a:prstGeom prst="rect">
            <a:avLst/>
          </a:prstGeom>
          <a:noFill/>
        </p:spPr>
        <p:txBody>
          <a:bodyPr wrap="square" rtlCol="0">
            <a:spAutoFit/>
          </a:bodyPr>
          <a:lstStyle/>
          <a:p>
            <a:r>
              <a:rPr lang="en-US" sz="3600" b="1" baseline="30000" dirty="0" smtClean="0"/>
              <a:t>April 2004 </a:t>
            </a:r>
            <a:r>
              <a:rPr lang="en-US" sz="2800" baseline="30000" dirty="0" smtClean="0"/>
              <a:t>– Construction begins on Phase II of Waterfront Park, which includes the overlook pavilion, sidewalks, parking, dirt work and extensive landscaping.  The City obtained a $1 million grant from the Atchafalaya Basin Program to pay for part of Phase II of the park.</a:t>
            </a:r>
          </a:p>
          <a:p>
            <a:endParaRPr lang="en-US" sz="2800" b="1" baseline="30000" dirty="0" smtClean="0"/>
          </a:p>
          <a:p>
            <a:r>
              <a:rPr lang="en-US" sz="3600" b="1" baseline="30000" dirty="0" smtClean="0"/>
              <a:t>December 2004 </a:t>
            </a:r>
            <a:r>
              <a:rPr lang="en-US" sz="2800" baseline="30000" dirty="0" smtClean="0"/>
              <a:t>– Additional land purchased from Nadler’s Foundry for Phase III of Waterfront Park.</a:t>
            </a:r>
            <a:endParaRPr lang="en-US" sz="2800" dirty="0"/>
          </a:p>
        </p:txBody>
      </p:sp>
      <p:pic>
        <p:nvPicPr>
          <p:cNvPr id="5" name="Picture 4" descr="bayou park 3.jpg"/>
          <p:cNvPicPr>
            <a:picLocks noChangeAspect="1"/>
          </p:cNvPicPr>
          <p:nvPr/>
        </p:nvPicPr>
        <p:blipFill>
          <a:blip r:embed="rId2"/>
          <a:srcRect t="21138" b="25410"/>
          <a:stretch>
            <a:fillRect/>
          </a:stretch>
        </p:blipFill>
        <p:spPr>
          <a:xfrm>
            <a:off x="457200" y="3048000"/>
            <a:ext cx="8217882" cy="3294474"/>
          </a:xfrm>
          <a:prstGeom prst="rect">
            <a:avLst/>
          </a:prstGeom>
        </p:spPr>
      </p:pic>
    </p:spTree>
  </p:cSld>
  <p:clrMapOvr>
    <a:masterClrMapping/>
  </p:clrMapOvr>
  <p:transition spd="med" advTm="25000">
    <p:random/>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990600" y="533400"/>
            <a:ext cx="6400800" cy="2472471"/>
          </a:xfrm>
          <a:prstGeom prst="rect">
            <a:avLst/>
          </a:prstGeom>
          <a:noFill/>
        </p:spPr>
        <p:txBody>
          <a:bodyPr wrap="square" rtlCol="0">
            <a:spAutoFit/>
          </a:bodyPr>
          <a:lstStyle/>
          <a:p>
            <a:r>
              <a:rPr lang="en-US" sz="3200" b="1" baseline="30000" dirty="0" smtClean="0"/>
              <a:t>March 2006 </a:t>
            </a:r>
            <a:endParaRPr lang="en-US" sz="2400" baseline="30000" dirty="0" smtClean="0"/>
          </a:p>
          <a:p>
            <a:r>
              <a:rPr lang="en-US" sz="2400" baseline="30000" dirty="0" smtClean="0"/>
              <a:t>The La. Department of Wildlife and Fisheries assists with restocking the bayou with Florida Bass fingerlings to improve the aquatic habitat, and agrees to monitor the bayou and pumping schedule for three years.</a:t>
            </a:r>
          </a:p>
          <a:p>
            <a:endParaRPr lang="en-US" sz="2400" baseline="30000" dirty="0" smtClean="0"/>
          </a:p>
          <a:p>
            <a:r>
              <a:rPr lang="en-US" sz="2800" baseline="30000" dirty="0" smtClean="0"/>
              <a:t>More phase II construction</a:t>
            </a:r>
            <a:r>
              <a:rPr lang="en-US" sz="3200" b="1" baseline="30000" dirty="0" smtClean="0"/>
              <a:t/>
            </a:r>
            <a:br>
              <a:rPr lang="en-US" sz="3200" b="1" baseline="30000" dirty="0" smtClean="0"/>
            </a:br>
            <a:endParaRPr lang="en-US" sz="3200" b="1" dirty="0"/>
          </a:p>
        </p:txBody>
      </p:sp>
      <p:pic>
        <p:nvPicPr>
          <p:cNvPr id="5" name="Picture 4" descr="bayou park 2.jpg"/>
          <p:cNvPicPr>
            <a:picLocks noChangeAspect="1"/>
          </p:cNvPicPr>
          <p:nvPr/>
        </p:nvPicPr>
        <p:blipFill>
          <a:blip r:embed="rId2"/>
          <a:srcRect l="1087" t="13829" b="4535"/>
          <a:stretch>
            <a:fillRect/>
          </a:stretch>
        </p:blipFill>
        <p:spPr>
          <a:xfrm>
            <a:off x="1066800" y="2286000"/>
            <a:ext cx="6934200" cy="4114800"/>
          </a:xfrm>
          <a:prstGeom prst="rect">
            <a:avLst/>
          </a:prstGeom>
        </p:spPr>
      </p:pic>
    </p:spTree>
  </p:cSld>
  <p:clrMapOvr>
    <a:masterClrMapping/>
  </p:clrMapOvr>
  <p:transition spd="med" advTm="25000">
    <p:random/>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011_8A.JPG"/>
          <p:cNvPicPr>
            <a:picLocks noChangeAspect="1"/>
          </p:cNvPicPr>
          <p:nvPr/>
        </p:nvPicPr>
        <p:blipFill>
          <a:blip r:embed="rId2"/>
          <a:srcRect b="3823"/>
          <a:stretch>
            <a:fillRect/>
          </a:stretch>
        </p:blipFill>
        <p:spPr>
          <a:xfrm>
            <a:off x="394854" y="1143000"/>
            <a:ext cx="8368145" cy="5410200"/>
          </a:xfrm>
          <a:prstGeom prst="rect">
            <a:avLst/>
          </a:prstGeom>
        </p:spPr>
      </p:pic>
      <p:sp>
        <p:nvSpPr>
          <p:cNvPr id="3" name="TextBox 2"/>
          <p:cNvSpPr txBox="1"/>
          <p:nvPr/>
        </p:nvSpPr>
        <p:spPr>
          <a:xfrm>
            <a:off x="381000" y="609600"/>
            <a:ext cx="5791200" cy="461665"/>
          </a:xfrm>
          <a:prstGeom prst="rect">
            <a:avLst/>
          </a:prstGeom>
          <a:noFill/>
        </p:spPr>
        <p:txBody>
          <a:bodyPr wrap="square" rtlCol="0">
            <a:spAutoFit/>
          </a:bodyPr>
          <a:lstStyle/>
          <a:p>
            <a:r>
              <a:rPr lang="en-US" sz="2400" b="1" dirty="0" smtClean="0"/>
              <a:t>Phase II construction</a:t>
            </a:r>
            <a:endParaRPr lang="en-US" sz="2400" b="1" dirty="0"/>
          </a:p>
        </p:txBody>
      </p:sp>
    </p:spTree>
  </p:cSld>
  <p:clrMapOvr>
    <a:masterClrMapping/>
  </p:clrMapOvr>
  <p:transition spd="med" advTm="25000">
    <p:random/>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457200" y="457200"/>
            <a:ext cx="6858000" cy="1036181"/>
          </a:xfrm>
          <a:prstGeom prst="rect">
            <a:avLst/>
          </a:prstGeom>
          <a:noFill/>
        </p:spPr>
        <p:txBody>
          <a:bodyPr wrap="square" rtlCol="0">
            <a:spAutoFit/>
          </a:bodyPr>
          <a:lstStyle/>
          <a:p>
            <a:r>
              <a:rPr lang="en-US" sz="3600" b="1" baseline="30000" dirty="0" smtClean="0"/>
              <a:t>June 2006 </a:t>
            </a:r>
            <a:r>
              <a:rPr lang="en-US" sz="2800" baseline="30000" dirty="0" smtClean="0"/>
              <a:t>– Ribbon cutting ceremony held for the completion of phases I and II of the park, the floating dock, and the fresh water pump project.</a:t>
            </a:r>
            <a:endParaRPr lang="en-US" sz="2800" dirty="0"/>
          </a:p>
        </p:txBody>
      </p:sp>
      <p:pic>
        <p:nvPicPr>
          <p:cNvPr id="5" name="Picture 4" descr="people at Waterfront park.jpg"/>
          <p:cNvPicPr>
            <a:picLocks noChangeAspect="1"/>
          </p:cNvPicPr>
          <p:nvPr/>
        </p:nvPicPr>
        <p:blipFill>
          <a:blip r:embed="rId3"/>
          <a:stretch>
            <a:fillRect/>
          </a:stretch>
        </p:blipFill>
        <p:spPr>
          <a:xfrm>
            <a:off x="533400" y="1600200"/>
            <a:ext cx="4905022" cy="3310890"/>
          </a:xfrm>
          <a:prstGeom prst="rect">
            <a:avLst/>
          </a:prstGeom>
        </p:spPr>
      </p:pic>
      <p:pic>
        <p:nvPicPr>
          <p:cNvPr id="6" name="Picture 5" descr="Plaq. Waterfront Park dedication.jpg"/>
          <p:cNvPicPr>
            <a:picLocks noChangeAspect="1"/>
          </p:cNvPicPr>
          <p:nvPr/>
        </p:nvPicPr>
        <p:blipFill>
          <a:blip r:embed="rId4"/>
          <a:stretch>
            <a:fillRect/>
          </a:stretch>
        </p:blipFill>
        <p:spPr>
          <a:xfrm>
            <a:off x="5029200" y="2971800"/>
            <a:ext cx="3637839" cy="3429000"/>
          </a:xfrm>
          <a:prstGeom prst="rect">
            <a:avLst/>
          </a:prstGeom>
        </p:spPr>
      </p:pic>
      <p:sp>
        <p:nvSpPr>
          <p:cNvPr id="7" name="TextBox 6"/>
          <p:cNvSpPr txBox="1"/>
          <p:nvPr/>
        </p:nvSpPr>
        <p:spPr>
          <a:xfrm>
            <a:off x="685800" y="5257800"/>
            <a:ext cx="4419600" cy="1169551"/>
          </a:xfrm>
          <a:prstGeom prst="rect">
            <a:avLst/>
          </a:prstGeom>
          <a:noFill/>
        </p:spPr>
        <p:txBody>
          <a:bodyPr wrap="square" rtlCol="0">
            <a:spAutoFit/>
          </a:bodyPr>
          <a:lstStyle/>
          <a:p>
            <a:r>
              <a:rPr lang="en-US" sz="1400" dirty="0" smtClean="0"/>
              <a:t>Shown at ribbon-cutting are Mayor Mark “Tony” </a:t>
            </a:r>
            <a:r>
              <a:rPr lang="en-US" sz="1400" dirty="0" err="1" smtClean="0"/>
              <a:t>Gulotta</a:t>
            </a:r>
            <a:r>
              <a:rPr lang="en-US" sz="1400" dirty="0" smtClean="0"/>
              <a:t>, with Sandra Thompson of the Atchafalaya Program, Will Hinson of Georgia Gulf Corp., and Donna Carville of the Dow Chemical Co. All provided grants to the park construction.</a:t>
            </a:r>
            <a:endParaRPr lang="en-US" sz="1400" dirty="0"/>
          </a:p>
        </p:txBody>
      </p:sp>
    </p:spTree>
  </p:cSld>
  <p:clrMapOvr>
    <a:masterClrMapping/>
  </p:clrMapOvr>
  <p:transition spd="med" advTm="25000">
    <p:random/>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381000" y="838200"/>
            <a:ext cx="7239000" cy="1405513"/>
          </a:xfrm>
          <a:prstGeom prst="rect">
            <a:avLst/>
          </a:prstGeom>
          <a:noFill/>
        </p:spPr>
        <p:txBody>
          <a:bodyPr wrap="square" rtlCol="0">
            <a:spAutoFit/>
          </a:bodyPr>
          <a:lstStyle/>
          <a:p>
            <a:r>
              <a:rPr lang="en-US" sz="3200" b="1" baseline="30000" dirty="0" smtClean="0"/>
              <a:t>2010</a:t>
            </a:r>
            <a:r>
              <a:rPr lang="en-US" sz="2400" baseline="30000" dirty="0" smtClean="0"/>
              <a:t> </a:t>
            </a:r>
          </a:p>
          <a:p>
            <a:r>
              <a:rPr lang="en-US" sz="2400" baseline="30000" dirty="0" smtClean="0"/>
              <a:t>After working years to obtain grants and funding, the City begins construction of Phase III of the Bayou Plaquemine Waterfront Park – the development of the northern section with a 10,000 square foot open-air pavilion, meeting room, kitchen, bathrooms and parking. </a:t>
            </a:r>
            <a:endParaRPr lang="en-US" sz="2400" dirty="0"/>
          </a:p>
        </p:txBody>
      </p:sp>
      <p:pic>
        <p:nvPicPr>
          <p:cNvPr id="9" name="Picture 8" descr="Phase III CoP Waterfront Pavilion 8x12.jpg"/>
          <p:cNvPicPr>
            <a:picLocks noChangeAspect="1"/>
          </p:cNvPicPr>
          <p:nvPr/>
        </p:nvPicPr>
        <p:blipFill>
          <a:blip r:embed="rId2" cstate="print"/>
          <a:srcRect l="11353" r="5215"/>
          <a:stretch>
            <a:fillRect/>
          </a:stretch>
        </p:blipFill>
        <p:spPr>
          <a:xfrm>
            <a:off x="381000" y="2286000"/>
            <a:ext cx="8531628" cy="4088282"/>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7543800" cy="914400"/>
          </a:xfrm>
        </p:spPr>
        <p:txBody>
          <a:bodyPr>
            <a:normAutofit fontScale="90000"/>
          </a:bodyPr>
          <a:lstStyle/>
          <a:p>
            <a:r>
              <a:rPr lang="en-US" sz="2800" dirty="0" smtClean="0"/>
              <a:t>Old Nadler Building before pavilion construction </a:t>
            </a:r>
            <a:endParaRPr lang="en-US" sz="2800" dirty="0"/>
          </a:p>
        </p:txBody>
      </p:sp>
      <p:pic>
        <p:nvPicPr>
          <p:cNvPr id="4" name="Picture 3" descr="2010_0927 008.jpg"/>
          <p:cNvPicPr>
            <a:picLocks noChangeAspect="1"/>
          </p:cNvPicPr>
          <p:nvPr/>
        </p:nvPicPr>
        <p:blipFill>
          <a:blip r:embed="rId2"/>
          <a:srcRect l="23427"/>
          <a:stretch>
            <a:fillRect/>
          </a:stretch>
        </p:blipFill>
        <p:spPr>
          <a:xfrm>
            <a:off x="381000" y="2057400"/>
            <a:ext cx="8468268" cy="4003792"/>
          </a:xfrm>
          <a:prstGeom prst="rect">
            <a:avLst/>
          </a:prstGeom>
        </p:spPr>
      </p:pic>
    </p:spTree>
  </p:cSld>
  <p:clrMapOvr>
    <a:masterClrMapping/>
  </p:clrMapOvr>
  <p:transition spd="med" advTm="25000">
    <p:random/>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19200"/>
            <a:ext cx="7543800" cy="914400"/>
          </a:xfrm>
        </p:spPr>
        <p:txBody>
          <a:bodyPr/>
          <a:lstStyle/>
          <a:p>
            <a:r>
              <a:rPr lang="en-US" dirty="0" smtClean="0"/>
              <a:t>Pavilion construction</a:t>
            </a:r>
            <a:endParaRPr lang="en-US" dirty="0"/>
          </a:p>
        </p:txBody>
      </p:sp>
      <p:pic>
        <p:nvPicPr>
          <p:cNvPr id="4" name="Picture 3" descr="waterfront park pavilion construction.jpg"/>
          <p:cNvPicPr>
            <a:picLocks noChangeAspect="1"/>
          </p:cNvPicPr>
          <p:nvPr/>
        </p:nvPicPr>
        <p:blipFill>
          <a:blip r:embed="rId2"/>
          <a:stretch>
            <a:fillRect/>
          </a:stretch>
        </p:blipFill>
        <p:spPr>
          <a:xfrm>
            <a:off x="304800" y="2133600"/>
            <a:ext cx="8513385" cy="2743200"/>
          </a:xfrm>
          <a:prstGeom prst="rect">
            <a:avLst/>
          </a:prstGeom>
        </p:spPr>
      </p:pic>
    </p:spTree>
  </p:cSld>
  <p:clrMapOvr>
    <a:masterClrMapping/>
  </p:clrMapOvr>
  <p:transition spd="med" advTm="25000">
    <p:random/>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543800" cy="914400"/>
          </a:xfrm>
        </p:spPr>
        <p:txBody>
          <a:bodyPr/>
          <a:lstStyle/>
          <a:p>
            <a:r>
              <a:rPr lang="en-US" b="1" dirty="0" smtClean="0"/>
              <a:t>Pavilion construction</a:t>
            </a:r>
            <a:endParaRPr lang="en-US" b="1" dirty="0"/>
          </a:p>
        </p:txBody>
      </p:sp>
      <p:pic>
        <p:nvPicPr>
          <p:cNvPr id="4" name="Picture 3" descr="pavilion1.JPG"/>
          <p:cNvPicPr>
            <a:picLocks noChangeAspect="1"/>
          </p:cNvPicPr>
          <p:nvPr/>
        </p:nvPicPr>
        <p:blipFill>
          <a:blip r:embed="rId2"/>
          <a:stretch>
            <a:fillRect/>
          </a:stretch>
        </p:blipFill>
        <p:spPr>
          <a:xfrm>
            <a:off x="685800" y="1371600"/>
            <a:ext cx="7497452" cy="4984414"/>
          </a:xfrm>
          <a:prstGeom prst="rect">
            <a:avLst/>
          </a:prstGeom>
        </p:spPr>
      </p:pic>
    </p:spTree>
  </p:cSld>
  <p:clrMapOvr>
    <a:masterClrMapping/>
  </p:clrMapOvr>
  <p:transition spd="med" advTm="25000">
    <p:random/>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January 21, 2011</a:t>
            </a:r>
            <a:endParaRPr lang="en-US" dirty="0"/>
          </a:p>
        </p:txBody>
      </p:sp>
      <p:sp>
        <p:nvSpPr>
          <p:cNvPr id="3" name="Subtitle 2"/>
          <p:cNvSpPr>
            <a:spLocks noGrp="1"/>
          </p:cNvSpPr>
          <p:nvPr>
            <p:ph type="subTitle" idx="4294967295"/>
          </p:nvPr>
        </p:nvSpPr>
        <p:spPr>
          <a:xfrm>
            <a:off x="152400" y="5410200"/>
            <a:ext cx="6477000" cy="1295400"/>
          </a:xfrm>
        </p:spPr>
        <p:txBody>
          <a:bodyPr>
            <a:normAutofit/>
          </a:bodyPr>
          <a:lstStyle/>
          <a:p>
            <a:r>
              <a:rPr lang="en-US" sz="2400" dirty="0" smtClean="0"/>
              <a:t>Reopening of the Lock</a:t>
            </a:r>
            <a:endParaRPr lang="en-US" sz="2400" dirty="0"/>
          </a:p>
        </p:txBody>
      </p:sp>
      <p:pic>
        <p:nvPicPr>
          <p:cNvPr id="4" name="Picture 3" descr="DC-260-B0639811930 copy.jpg"/>
          <p:cNvPicPr>
            <a:picLocks noChangeAspect="1"/>
          </p:cNvPicPr>
          <p:nvPr/>
        </p:nvPicPr>
        <p:blipFill>
          <a:blip r:embed="rId3" cstate="print"/>
          <a:srcRect t="5618" b="6742"/>
          <a:stretch>
            <a:fillRect/>
          </a:stretch>
        </p:blipFill>
        <p:spPr>
          <a:xfrm rot="16200000">
            <a:off x="939800" y="355600"/>
            <a:ext cx="4521200" cy="5943600"/>
          </a:xfrm>
          <a:prstGeom prst="rect">
            <a:avLst/>
          </a:prstGeom>
        </p:spPr>
      </p:pic>
      <p:sp>
        <p:nvSpPr>
          <p:cNvPr id="5" name="TextBox 4"/>
          <p:cNvSpPr txBox="1"/>
          <p:nvPr/>
        </p:nvSpPr>
        <p:spPr>
          <a:xfrm>
            <a:off x="6477000" y="1041024"/>
            <a:ext cx="2438400" cy="5816976"/>
          </a:xfrm>
          <a:prstGeom prst="rect">
            <a:avLst/>
          </a:prstGeom>
          <a:noFill/>
        </p:spPr>
        <p:txBody>
          <a:bodyPr wrap="square" rtlCol="0">
            <a:spAutoFit/>
          </a:bodyPr>
          <a:lstStyle/>
          <a:p>
            <a:pPr>
              <a:defRPr/>
            </a:pPr>
            <a:r>
              <a:rPr lang="en-US" sz="1200" dirty="0" smtClean="0"/>
              <a:t>The Louisiana Department of Culture, Recreation and Tourism ended the lease with local government agencies and took over the operation of the Lock on January 1, 1999. The state operated the Lock as a tourist center until July 1, 2010 when, due to state budget cuts, the staff was slashed and the facility was open to scheduled groups only. Plaquemine Mayor Tony </a:t>
            </a:r>
            <a:r>
              <a:rPr lang="en-US" sz="1200" dirty="0" err="1" smtClean="0"/>
              <a:t>Gulotta</a:t>
            </a:r>
            <a:r>
              <a:rPr lang="en-US" sz="1200" dirty="0" smtClean="0"/>
              <a:t> and Iberville Parish President Mitchell </a:t>
            </a:r>
            <a:r>
              <a:rPr lang="en-US" sz="1200" dirty="0" err="1" smtClean="0"/>
              <a:t>Ourso</a:t>
            </a:r>
            <a:r>
              <a:rPr lang="en-US" sz="1200" dirty="0" smtClean="0"/>
              <a:t> stepped up to form a cooperative endeavor agreement with the state, to reopen the facility. It was only with their help that the Lock now remains open full-time. The City of Plaquemine and the Iberville Parish Council provide many services to the Lock including utilities, maintenance and upkeep. The Friends of the Lock was organized January 1, 2011 to assist with tours and the upkeep of the Lock. Re-opening ceremonies were held January 21, 2011. At that time elected officials and the Friends pledged that the Lock and </a:t>
            </a:r>
            <a:r>
              <a:rPr lang="en-US" sz="1200" dirty="0" err="1" smtClean="0"/>
              <a:t>Lockhouse</a:t>
            </a:r>
            <a:r>
              <a:rPr lang="en-US" sz="1200" dirty="0" smtClean="0"/>
              <a:t> will not close again.</a:t>
            </a:r>
          </a:p>
          <a:p>
            <a:endParaRPr lang="en-US" sz="1200" dirty="0" smtClean="0"/>
          </a:p>
          <a:p>
            <a:endParaRPr lang="en-US" sz="1200" dirty="0"/>
          </a:p>
        </p:txBody>
      </p:sp>
    </p:spTree>
  </p:cSld>
  <p:clrMapOvr>
    <a:masterClrMapping/>
  </p:clrMapOvr>
  <p:transition spd="med" advTm="25000">
    <p:rand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1"/>
          <p:cNvSpPr txBox="1">
            <a:spLocks/>
          </p:cNvSpPr>
          <p:nvPr/>
        </p:nvSpPr>
        <p:spPr>
          <a:xfrm>
            <a:off x="457200" y="381000"/>
            <a:ext cx="6934200" cy="64770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30000" noProof="0" dirty="0" smtClean="0">
                <a:ln>
                  <a:noFill/>
                </a:ln>
                <a:effectLst/>
                <a:uLnTx/>
                <a:uFillTx/>
                <a:latin typeface="+mj-lt"/>
                <a:ea typeface="+mj-ea"/>
                <a:cs typeface="+mj-cs"/>
              </a:rPr>
              <a:t>2011</a:t>
            </a:r>
            <a:r>
              <a:rPr kumimoji="0" lang="en-US" sz="4000" b="1" i="0" u="none" strike="noStrike" kern="1200" cap="none" spc="0" normalizeH="0" baseline="30000" noProof="0" dirty="0" smtClean="0">
                <a:ln>
                  <a:noFill/>
                </a:ln>
                <a:solidFill>
                  <a:srgbClr val="FF0000"/>
                </a:solidFill>
                <a:effectLst/>
                <a:uLnTx/>
                <a:uFillTx/>
                <a:latin typeface="+mj-lt"/>
                <a:ea typeface="+mj-ea"/>
                <a:cs typeface="+mj-cs"/>
              </a:rPr>
              <a:t> </a:t>
            </a:r>
            <a:r>
              <a:rPr kumimoji="0" lang="en-US" sz="3200" i="0" u="none" strike="noStrike" kern="1200" cap="none" spc="0" normalizeH="0" baseline="30000" noProof="0" dirty="0" smtClean="0">
                <a:ln>
                  <a:noFill/>
                </a:ln>
                <a:solidFill>
                  <a:schemeClr val="tx1"/>
                </a:solidFill>
                <a:effectLst/>
                <a:uLnTx/>
                <a:uFillTx/>
                <a:latin typeface="+mj-lt"/>
                <a:ea typeface="+mj-ea"/>
                <a:cs typeface="+mj-cs"/>
              </a:rPr>
              <a:t>– Second set of floating docks installed on the south side of the Park. This $150,000 project was funded through Louisiana Recreational Trails.</a:t>
            </a:r>
            <a:endParaRPr kumimoji="0" lang="en-US" sz="3200" i="0" u="none" strike="noStrike" kern="1200" cap="none" spc="0" normalizeH="0" baseline="0" noProof="0" dirty="0">
              <a:ln>
                <a:noFill/>
              </a:ln>
              <a:solidFill>
                <a:schemeClr val="tx1"/>
              </a:solidFill>
              <a:effectLst/>
              <a:uLnTx/>
              <a:uFillTx/>
              <a:latin typeface="+mj-lt"/>
              <a:ea typeface="+mj-ea"/>
              <a:cs typeface="+mj-cs"/>
            </a:endParaRPr>
          </a:p>
        </p:txBody>
      </p:sp>
      <p:pic>
        <p:nvPicPr>
          <p:cNvPr id="5" name="Picture 4" descr="20101108_Plaq-22.jpg"/>
          <p:cNvPicPr>
            <a:picLocks noChangeAspect="1"/>
          </p:cNvPicPr>
          <p:nvPr/>
        </p:nvPicPr>
        <p:blipFill>
          <a:blip r:embed="rId2"/>
          <a:srcRect t="4245" b="5189"/>
          <a:stretch>
            <a:fillRect/>
          </a:stretch>
        </p:blipFill>
        <p:spPr>
          <a:xfrm>
            <a:off x="533400" y="1600200"/>
            <a:ext cx="8077200" cy="4876800"/>
          </a:xfrm>
          <a:prstGeom prst="rect">
            <a:avLst/>
          </a:prstGeom>
        </p:spPr>
      </p:pic>
    </p:spTree>
  </p:cSld>
  <p:clrMapOvr>
    <a:masterClrMapping/>
  </p:clrMapOvr>
  <p:transition spd="med" advTm="25000">
    <p:random/>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381000" y="457200"/>
            <a:ext cx="8077200" cy="1689779"/>
          </a:xfrm>
          <a:prstGeom prst="rect">
            <a:avLst/>
          </a:prstGeom>
          <a:noFill/>
        </p:spPr>
        <p:txBody>
          <a:bodyPr wrap="square" rtlCol="0" anchor="t">
            <a:spAutoFit/>
          </a:bodyPr>
          <a:lstStyle/>
          <a:p>
            <a:pPr lvl="0">
              <a:lnSpc>
                <a:spcPts val="2500"/>
              </a:lnSpc>
            </a:pPr>
            <a:r>
              <a:rPr lang="en-US" sz="3200" b="1" baseline="30000" dirty="0" smtClean="0"/>
              <a:t>December, 2011 </a:t>
            </a:r>
            <a:r>
              <a:rPr lang="en-US" sz="3200" baseline="30000" dirty="0" smtClean="0"/>
              <a:t>– </a:t>
            </a:r>
            <a:r>
              <a:rPr lang="en-US" sz="2800" baseline="30000" dirty="0" smtClean="0"/>
              <a:t>Phase III of the Park is completed.</a:t>
            </a:r>
          </a:p>
          <a:p>
            <a:pPr>
              <a:lnSpc>
                <a:spcPts val="2500"/>
              </a:lnSpc>
            </a:pPr>
            <a:endParaRPr lang="en-US" sz="2800" b="1" baseline="30000" dirty="0" smtClean="0"/>
          </a:p>
          <a:p>
            <a:pPr>
              <a:lnSpc>
                <a:spcPts val="2500"/>
              </a:lnSpc>
            </a:pPr>
            <a:r>
              <a:rPr lang="en-US" sz="3200" b="1" baseline="30000" dirty="0" smtClean="0"/>
              <a:t>March, 2012 </a:t>
            </a:r>
            <a:r>
              <a:rPr lang="en-US" sz="3200" baseline="30000" dirty="0" smtClean="0"/>
              <a:t>– </a:t>
            </a:r>
            <a:r>
              <a:rPr lang="en-US" sz="2800" baseline="30000" dirty="0" smtClean="0"/>
              <a:t>Grand Opening Extravaganza is held for the </a:t>
            </a:r>
          </a:p>
          <a:p>
            <a:pPr>
              <a:lnSpc>
                <a:spcPts val="2500"/>
              </a:lnSpc>
            </a:pPr>
            <a:r>
              <a:rPr lang="en-US" sz="2800" baseline="30000" dirty="0" smtClean="0"/>
              <a:t>community to commemorate completion of Phase III of the Bayou Plaquemine Waterfront Park.</a:t>
            </a:r>
            <a:endParaRPr lang="en-US" sz="2800" dirty="0" smtClean="0"/>
          </a:p>
          <a:p>
            <a:pPr lvl="0"/>
            <a:endParaRPr lang="en-US" sz="3200" dirty="0"/>
          </a:p>
        </p:txBody>
      </p:sp>
      <p:pic>
        <p:nvPicPr>
          <p:cNvPr id="5" name="Picture 4" descr="wp-1.jpg"/>
          <p:cNvPicPr>
            <a:picLocks noChangeAspect="1"/>
          </p:cNvPicPr>
          <p:nvPr/>
        </p:nvPicPr>
        <p:blipFill>
          <a:blip r:embed="rId2"/>
          <a:srcRect t="28325" r="24545" b="6762"/>
          <a:stretch>
            <a:fillRect/>
          </a:stretch>
        </p:blipFill>
        <p:spPr>
          <a:xfrm>
            <a:off x="457200" y="2133600"/>
            <a:ext cx="7852362" cy="4541126"/>
          </a:xfrm>
          <a:prstGeom prst="rect">
            <a:avLst/>
          </a:prstGeom>
        </p:spPr>
      </p:pic>
    </p:spTree>
  </p:cSld>
  <p:clrMapOvr>
    <a:masterClrMapping/>
  </p:clrMapOvr>
  <p:transition spd="med" advTm="25000">
    <p:random/>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543800" cy="1066800"/>
          </a:xfrm>
        </p:spPr>
        <p:txBody>
          <a:bodyPr>
            <a:normAutofit/>
          </a:bodyPr>
          <a:lstStyle/>
          <a:p>
            <a:r>
              <a:rPr lang="en-US" sz="3556" b="1" dirty="0" smtClean="0"/>
              <a:t>If you build it, they will come…</a:t>
            </a:r>
            <a:r>
              <a:rPr lang="en-US" b="1" dirty="0" smtClean="0"/>
              <a:t/>
            </a:r>
            <a:br>
              <a:rPr lang="en-US" b="1" dirty="0" smtClean="0"/>
            </a:br>
            <a:r>
              <a:rPr lang="en-US" sz="2400" b="0" dirty="0" smtClean="0"/>
              <a:t>tourists visiting via jet skis</a:t>
            </a:r>
            <a:endParaRPr lang="en-US" sz="2400" b="0" dirty="0"/>
          </a:p>
        </p:txBody>
      </p:sp>
      <p:pic>
        <p:nvPicPr>
          <p:cNvPr id="4" name="Picture 3" descr="visiting Plaquemine.JPG"/>
          <p:cNvPicPr>
            <a:picLocks noChangeAspect="1"/>
          </p:cNvPicPr>
          <p:nvPr/>
        </p:nvPicPr>
        <p:blipFill>
          <a:blip r:embed="rId2"/>
          <a:srcRect b="8117"/>
          <a:stretch>
            <a:fillRect/>
          </a:stretch>
        </p:blipFill>
        <p:spPr>
          <a:xfrm>
            <a:off x="457200" y="1447800"/>
            <a:ext cx="7983595" cy="487680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543800" cy="914400"/>
          </a:xfrm>
        </p:spPr>
        <p:txBody>
          <a:bodyPr/>
          <a:lstStyle/>
          <a:p>
            <a:r>
              <a:rPr lang="en-US" b="1" dirty="0" smtClean="0"/>
              <a:t>St. Jude Car Show</a:t>
            </a:r>
            <a:endParaRPr lang="en-US" b="1" dirty="0"/>
          </a:p>
        </p:txBody>
      </p:sp>
      <p:pic>
        <p:nvPicPr>
          <p:cNvPr id="4" name="Picture 3" descr="StJude Car Show.jpg"/>
          <p:cNvPicPr>
            <a:picLocks noChangeAspect="1"/>
          </p:cNvPicPr>
          <p:nvPr/>
        </p:nvPicPr>
        <p:blipFill>
          <a:blip r:embed="rId2"/>
          <a:stretch>
            <a:fillRect/>
          </a:stretch>
        </p:blipFill>
        <p:spPr>
          <a:xfrm>
            <a:off x="609600" y="1219200"/>
            <a:ext cx="7848600" cy="523240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7543800" cy="914400"/>
          </a:xfrm>
        </p:spPr>
        <p:txBody>
          <a:bodyPr/>
          <a:lstStyle/>
          <a:p>
            <a:r>
              <a:rPr lang="en-US" b="1" dirty="0" smtClean="0"/>
              <a:t>July 4</a:t>
            </a:r>
            <a:r>
              <a:rPr lang="en-US" b="1" baseline="30000" dirty="0" smtClean="0"/>
              <a:t>th</a:t>
            </a:r>
            <a:r>
              <a:rPr lang="en-US" b="1" dirty="0" smtClean="0"/>
              <a:t> Celebration</a:t>
            </a:r>
            <a:endParaRPr lang="en-US" b="1" dirty="0"/>
          </a:p>
        </p:txBody>
      </p:sp>
      <p:pic>
        <p:nvPicPr>
          <p:cNvPr id="4" name="Picture 3" descr="Boat Race (Full Shot).jpg"/>
          <p:cNvPicPr>
            <a:picLocks noChangeAspect="1"/>
          </p:cNvPicPr>
          <p:nvPr/>
        </p:nvPicPr>
        <p:blipFill>
          <a:blip r:embed="rId2"/>
          <a:stretch>
            <a:fillRect/>
          </a:stretch>
        </p:blipFill>
        <p:spPr>
          <a:xfrm>
            <a:off x="457200" y="1676400"/>
            <a:ext cx="8229600" cy="420624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7543800" cy="685800"/>
          </a:xfrm>
        </p:spPr>
        <p:txBody>
          <a:bodyPr/>
          <a:lstStyle/>
          <a:p>
            <a:r>
              <a:rPr lang="en-US" b="1" dirty="0" smtClean="0"/>
              <a:t>Park Awards</a:t>
            </a:r>
            <a:endParaRPr lang="en-US" b="1" dirty="0"/>
          </a:p>
        </p:txBody>
      </p:sp>
      <p:sp>
        <p:nvSpPr>
          <p:cNvPr id="3" name="Subtitle 2"/>
          <p:cNvSpPr>
            <a:spLocks noGrp="1"/>
          </p:cNvSpPr>
          <p:nvPr>
            <p:ph type="subTitle" idx="4294967295"/>
          </p:nvPr>
        </p:nvSpPr>
        <p:spPr>
          <a:xfrm>
            <a:off x="381000" y="3886200"/>
            <a:ext cx="8229600" cy="2971800"/>
          </a:xfrm>
        </p:spPr>
        <p:txBody>
          <a:bodyPr anchor="b">
            <a:normAutofit/>
          </a:bodyPr>
          <a:lstStyle/>
          <a:p>
            <a:pPr>
              <a:lnSpc>
                <a:spcPts val="2040"/>
              </a:lnSpc>
            </a:pPr>
            <a:r>
              <a:rPr lang="en-US" sz="2595" baseline="30000" dirty="0" smtClean="0"/>
              <a:t>Louisiana Municipal Association – </a:t>
            </a:r>
            <a:r>
              <a:rPr lang="en-US" sz="2595" b="1" baseline="30000" dirty="0" smtClean="0"/>
              <a:t>Community Achievement Award – Best of Show, 2006</a:t>
            </a:r>
          </a:p>
          <a:p>
            <a:pPr>
              <a:lnSpc>
                <a:spcPts val="2040"/>
              </a:lnSpc>
            </a:pPr>
            <a:r>
              <a:rPr lang="en-US" sz="2595" baseline="30000" dirty="0" smtClean="0"/>
              <a:t>Louisiana Wildlife Federation – Mayor </a:t>
            </a:r>
            <a:r>
              <a:rPr lang="en-US" sz="2595" b="1" baseline="30000" dirty="0" smtClean="0"/>
              <a:t>Mark A. “Tony” </a:t>
            </a:r>
            <a:r>
              <a:rPr lang="en-US" sz="2595" b="1" baseline="30000" dirty="0" err="1" smtClean="0"/>
              <a:t>Gulotta</a:t>
            </a:r>
            <a:r>
              <a:rPr lang="en-US" sz="2595" b="1" baseline="30000" dirty="0" smtClean="0"/>
              <a:t> – 2006 Conservationist of Year </a:t>
            </a:r>
            <a:r>
              <a:rPr lang="en-US" sz="2595" baseline="30000" dirty="0" smtClean="0"/>
              <a:t>in the Elected Official Category in the 43rd Annual Governor’s Conservation Achievement Recognition Program</a:t>
            </a:r>
          </a:p>
          <a:p>
            <a:pPr>
              <a:lnSpc>
                <a:spcPts val="2040"/>
              </a:lnSpc>
            </a:pPr>
            <a:r>
              <a:rPr lang="en-US" sz="2595" baseline="30000" dirty="0" smtClean="0"/>
              <a:t>Louisiana Trust for Historic Preservation – </a:t>
            </a:r>
            <a:r>
              <a:rPr lang="en-US" sz="2595" b="1" baseline="30000" dirty="0" smtClean="0"/>
              <a:t>Mayor</a:t>
            </a:r>
            <a:r>
              <a:rPr lang="en-US" sz="2595" baseline="30000" dirty="0" smtClean="0"/>
              <a:t> </a:t>
            </a:r>
            <a:r>
              <a:rPr lang="en-US" sz="2595" b="1" baseline="30000" dirty="0" smtClean="0"/>
              <a:t>Mark A. “Tony” </a:t>
            </a:r>
            <a:r>
              <a:rPr lang="en-US" sz="2595" b="1" baseline="30000" dirty="0" err="1" smtClean="0"/>
              <a:t>Gulotta</a:t>
            </a:r>
            <a:r>
              <a:rPr lang="en-US" sz="2595" b="1" baseline="30000" dirty="0" smtClean="0"/>
              <a:t> – </a:t>
            </a:r>
          </a:p>
          <a:p>
            <a:pPr>
              <a:lnSpc>
                <a:spcPts val="2040"/>
              </a:lnSpc>
            </a:pPr>
            <a:r>
              <a:rPr lang="en-US" sz="2595" b="1" baseline="30000" dirty="0" smtClean="0"/>
              <a:t>2009 Elected Official of Year </a:t>
            </a:r>
            <a:endParaRPr lang="en-US" sz="2595" baseline="30000" dirty="0" smtClean="0"/>
          </a:p>
          <a:p>
            <a:pPr>
              <a:lnSpc>
                <a:spcPts val="2040"/>
              </a:lnSpc>
            </a:pPr>
            <a:r>
              <a:rPr lang="en-US" sz="2595" baseline="30000" dirty="0" smtClean="0"/>
              <a:t>American Society of Landscape Architects, Louisiana Chapter - </a:t>
            </a:r>
            <a:r>
              <a:rPr lang="en-US" sz="2595" b="1" baseline="30000" dirty="0" smtClean="0"/>
              <a:t>Community Planning Award </a:t>
            </a:r>
            <a:r>
              <a:rPr lang="en-US" sz="2595" baseline="30000" dirty="0" smtClean="0"/>
              <a:t>in</a:t>
            </a:r>
            <a:r>
              <a:rPr lang="en-US" sz="2595" b="1" baseline="30000" dirty="0" smtClean="0"/>
              <a:t> </a:t>
            </a:r>
            <a:r>
              <a:rPr lang="en-US" sz="2400" baseline="30000" dirty="0" smtClean="0"/>
              <a:t>the 24th Annual Professional Design Awards Program, 2007</a:t>
            </a:r>
          </a:p>
          <a:p>
            <a:endParaRPr lang="en-US" baseline="30000" dirty="0" smtClean="0"/>
          </a:p>
        </p:txBody>
      </p:sp>
      <p:pic>
        <p:nvPicPr>
          <p:cNvPr id="4" name="Picture 3" descr="waterfront park at night.jpg"/>
          <p:cNvPicPr>
            <a:picLocks noChangeAspect="1"/>
          </p:cNvPicPr>
          <p:nvPr/>
        </p:nvPicPr>
        <p:blipFill>
          <a:blip r:embed="rId3"/>
          <a:srcRect t="14125"/>
          <a:stretch>
            <a:fillRect/>
          </a:stretch>
        </p:blipFill>
        <p:spPr>
          <a:xfrm>
            <a:off x="457200" y="1143000"/>
            <a:ext cx="8229600" cy="231648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20101108_Plaq-237.jpg"/>
          <p:cNvPicPr>
            <a:picLocks noChangeAspect="1"/>
          </p:cNvPicPr>
          <p:nvPr/>
        </p:nvPicPr>
        <p:blipFill>
          <a:blip r:embed="rId2"/>
          <a:srcRect b="4545"/>
          <a:stretch>
            <a:fillRect/>
          </a:stretch>
        </p:blipFill>
        <p:spPr>
          <a:xfrm>
            <a:off x="381000" y="1143000"/>
            <a:ext cx="8382000" cy="5334000"/>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Park 06.jpg"/>
          <p:cNvPicPr>
            <a:picLocks noChangeAspect="1"/>
          </p:cNvPicPr>
          <p:nvPr/>
        </p:nvPicPr>
        <p:blipFill>
          <a:blip r:embed="rId2"/>
          <a:srcRect t="10873"/>
          <a:stretch>
            <a:fillRect/>
          </a:stretch>
        </p:blipFill>
        <p:spPr>
          <a:xfrm>
            <a:off x="1828800" y="990600"/>
            <a:ext cx="5410200" cy="5607755"/>
          </a:xfrm>
          <a:prstGeom prst="rect">
            <a:avLst/>
          </a:prstGeom>
        </p:spPr>
      </p:pic>
    </p:spTree>
  </p:cSld>
  <p:clrMapOvr>
    <a:masterClrMapping/>
  </p:clrMapOvr>
  <p:transition spd="med" advTm="25000">
    <p:rand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Waterfront Park pavilion.jpg"/>
          <p:cNvPicPr>
            <a:picLocks noChangeAspect="1"/>
          </p:cNvPicPr>
          <p:nvPr/>
        </p:nvPicPr>
        <p:blipFill>
          <a:blip r:embed="rId2"/>
          <a:srcRect t="9515"/>
          <a:stretch>
            <a:fillRect/>
          </a:stretch>
        </p:blipFill>
        <p:spPr>
          <a:xfrm>
            <a:off x="1143000" y="1752600"/>
            <a:ext cx="6853652" cy="3623310"/>
          </a:xfrm>
          <a:prstGeom prst="rect">
            <a:avLst/>
          </a:prstGeom>
        </p:spPr>
      </p:pic>
    </p:spTree>
  </p:cSld>
  <p:clrMapOvr>
    <a:masterClrMapping/>
  </p:clrMapOvr>
  <p:transition spd="med" advTm="25000">
    <p:random/>
  </p:transition>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20101112_plaq-251-Edit.jpg"/>
          <p:cNvPicPr>
            <a:picLocks noChangeAspect="1"/>
          </p:cNvPicPr>
          <p:nvPr/>
        </p:nvPicPr>
        <p:blipFill>
          <a:blip r:embed="rId2"/>
          <a:srcRect t="6818"/>
          <a:stretch>
            <a:fillRect/>
          </a:stretch>
        </p:blipFill>
        <p:spPr>
          <a:xfrm>
            <a:off x="381000" y="1295400"/>
            <a:ext cx="8382000" cy="5207000"/>
          </a:xfrm>
          <a:prstGeom prst="rect">
            <a:avLst/>
          </a:prstGeom>
        </p:spPr>
      </p:pic>
    </p:spTree>
  </p:cSld>
  <p:clrMapOvr>
    <a:masterClrMapping/>
  </p:clrMapOvr>
  <p:transition spd="med" advTm="25000">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1077</TotalTime>
  <Words>5570</Words>
  <Application>Microsoft Macintosh PowerPoint</Application>
  <PresentationFormat>On-screen Show (4:3)</PresentationFormat>
  <Paragraphs>245</Paragraphs>
  <Slides>68</Slides>
  <Notes>44</Notes>
  <HiddenSlides>0</HiddenSlides>
  <MMClips>0</MMClips>
  <ScaleCrop>false</ScaleCrop>
  <HeadingPairs>
    <vt:vector size="4" baseType="variant">
      <vt:variant>
        <vt:lpstr>Design Template</vt:lpstr>
      </vt:variant>
      <vt:variant>
        <vt:i4>1</vt:i4>
      </vt:variant>
      <vt:variant>
        <vt:lpstr>Slide Titles</vt:lpstr>
      </vt:variant>
      <vt:variant>
        <vt:i4>68</vt:i4>
      </vt:variant>
    </vt:vector>
  </HeadingPairs>
  <TitlesOfParts>
    <vt:vector size="69" baseType="lpstr">
      <vt:lpstr>Office Theme</vt:lpstr>
      <vt:lpstr>History of the Gary J. Hebert Memorial Lockhouse  from 1961-2012 and  Bayou Plaquemine Waterfront Park from 1990s to 2012</vt:lpstr>
      <vt:lpstr>Slide 2</vt:lpstr>
      <vt:lpstr>Slide 3</vt:lpstr>
      <vt:lpstr>Early 1960s</vt:lpstr>
      <vt:lpstr>October 13, 1966</vt:lpstr>
      <vt:lpstr>1966 - 1967</vt:lpstr>
      <vt:lpstr>Slide 7</vt:lpstr>
      <vt:lpstr>Slide 8</vt:lpstr>
      <vt:lpstr>Late 1970s</vt:lpstr>
      <vt:lpstr>April 1971</vt:lpstr>
      <vt:lpstr>May 1971</vt:lpstr>
      <vt:lpstr>1971</vt:lpstr>
      <vt:lpstr>April 7, 1971</vt:lpstr>
      <vt:lpstr>1972</vt:lpstr>
      <vt:lpstr>June 22, 1972</vt:lpstr>
      <vt:lpstr>September 14, 1972</vt:lpstr>
      <vt:lpstr>1973</vt:lpstr>
      <vt:lpstr>1973</vt:lpstr>
      <vt:lpstr>1973</vt:lpstr>
      <vt:lpstr>1973</vt:lpstr>
      <vt:lpstr>1973</vt:lpstr>
      <vt:lpstr>1973</vt:lpstr>
      <vt:lpstr>August 30, 1973</vt:lpstr>
      <vt:lpstr>October 21, 1973</vt:lpstr>
      <vt:lpstr>November 1, 1973</vt:lpstr>
      <vt:lpstr>1973</vt:lpstr>
      <vt:lpstr>October 1974</vt:lpstr>
      <vt:lpstr>April 22, 1975</vt:lpstr>
      <vt:lpstr>June 1975</vt:lpstr>
      <vt:lpstr>October 14, 1977</vt:lpstr>
      <vt:lpstr>June 1978</vt:lpstr>
      <vt:lpstr>June 7, 1979</vt:lpstr>
      <vt:lpstr>August 1979</vt:lpstr>
      <vt:lpstr>Slide 34</vt:lpstr>
      <vt:lpstr>1980</vt:lpstr>
      <vt:lpstr>1982</vt:lpstr>
      <vt:lpstr>1982</vt:lpstr>
      <vt:lpstr>July 1989 – April 1992</vt:lpstr>
      <vt:lpstr>Slide 39</vt:lpstr>
      <vt:lpstr>July 1, 1993</vt:lpstr>
      <vt:lpstr>1993 – City of Plaquemine receives national grant for assessment of water resources and options for enhancement. Community meetings identify need to improve Bayou Plaquemine water quality and access to bayou. As a result, the City applied to be and was selected as a part of a U.S. Corps of Engineers pilot water restoration study of the waterway.   1995 – City purchases vacant property adjacent to Lock site for a park site from the now shuttered Nadler’s Foundry.</vt:lpstr>
      <vt:lpstr>November 4, 1995</vt:lpstr>
      <vt:lpstr>Slide 43</vt:lpstr>
      <vt:lpstr>Slide 44</vt:lpstr>
      <vt:lpstr>March 2000-2001</vt:lpstr>
      <vt:lpstr>July 4, 2001</vt:lpstr>
      <vt:lpstr>  Community meetings held for master planning of park. Master plan includes the pavilions, picnic areas, seating, lighted walkways, floating docks for boat access to the park, a huge multi-use pavilion and parking, to be constructed in three phases, with phase I already completed.  </vt:lpstr>
      <vt:lpstr>2003 Co-Op project agreement signed by City and Corps for pump construction  March, 2004 Water pump project begins. The pump project had been delayed by high water in the Mississippi River, slow delivery of the pumps, and hurricanes.  </vt:lpstr>
      <vt:lpstr>2006</vt:lpstr>
      <vt:lpstr>Slide 50</vt:lpstr>
      <vt:lpstr>Slide 51</vt:lpstr>
      <vt:lpstr>Slide 52</vt:lpstr>
      <vt:lpstr>Slide 53</vt:lpstr>
      <vt:lpstr>Slide 54</vt:lpstr>
      <vt:lpstr>Old Nadler Building before pavilion construction </vt:lpstr>
      <vt:lpstr>Pavilion construction</vt:lpstr>
      <vt:lpstr>Pavilion construction</vt:lpstr>
      <vt:lpstr>January 21, 2011</vt:lpstr>
      <vt:lpstr>Slide 59</vt:lpstr>
      <vt:lpstr>Slide 60</vt:lpstr>
      <vt:lpstr>If you build it, they will come… tourists visiting via jet skis</vt:lpstr>
      <vt:lpstr>St. Jude Car Show</vt:lpstr>
      <vt:lpstr>July 4th Celebration</vt:lpstr>
      <vt:lpstr>Park Awards</vt:lpstr>
      <vt:lpstr>Slide 65</vt:lpstr>
      <vt:lpstr>Slide 66</vt:lpstr>
      <vt:lpstr>Slide 67</vt:lpstr>
      <vt:lpstr>Slide 68</vt:lpstr>
    </vt:vector>
  </TitlesOfParts>
  <Company>Grace and Hebert Architects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OF THE LOCK</dc:title>
  <dc:creator>David Hebert</dc:creator>
  <cp:lastModifiedBy>Peacock Communications</cp:lastModifiedBy>
  <cp:revision>142</cp:revision>
  <cp:lastPrinted>2012-02-22T17:04:40Z</cp:lastPrinted>
  <dcterms:created xsi:type="dcterms:W3CDTF">2012-02-28T17:57:51Z</dcterms:created>
  <dcterms:modified xsi:type="dcterms:W3CDTF">2012-02-28T18:01:36Z</dcterms:modified>
</cp:coreProperties>
</file>